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7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79.xml" ContentType="application/vnd.openxmlformats-officedocument.presentationml.notes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6.xml" ContentType="application/vnd.openxmlformats-officedocument.presentationml.notesSlide+xml"/>
  <Override PartName="/ppt/notesSlides/notesSlide80.xml" ContentType="application/vnd.openxmlformats-officedocument.presentationml.notesSlide+xml"/>
  <Override PartName="/ppt/notesSlides/notesSlide56.xml" ContentType="application/vnd.openxmlformats-officedocument.presentationml.notesSlide+xml"/>
  <Override PartName="/ppt/notesSlides/notesSlide78.xml" ContentType="application/vnd.openxmlformats-officedocument.presentationml.notesSlide+xml"/>
  <Override PartName="/ppt/notesSlides/notesSlide81.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comments/comment1.xml" ContentType="application/vnd.openxmlformats-officedocument.presentationml.comments+xml"/>
  <Override PartName="/ppt/comments/comment2.xml" ContentType="application/vnd.openxmlformats-officedocument.presentationml.comments+xml"/>
  <Override PartName="/ppt/presentation.xml" ContentType="application/vnd.openxmlformats-officedocument.presentationml.presentation.main+xml"/>
  <Override PartName="/ppt/presProps.xml" ContentType="application/vnd.openxmlformats-officedocument.presentationml.presProps+xml"/>
  <Override PartName="/ppt/commentAuthors.xml" ContentType="application/vnd.openxmlformats-officedocument.presentationml.commentAuthor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7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78.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74.xml" ContentType="application/vnd.openxmlformats-officedocument.presentationml.slide+xml"/>
  <Override PartName="/ppt/slides/slide79.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75.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8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76.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showSpecialPlsOnTitleSld="0" firstSlideNum="0">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Lst>
  <p:sldSz cy="68580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id="0" initials="" name="Stephen Smith" lastIdx="1" clrIdx="0"/>
  <p:cmAuthor id="1" initials="" name="Ander Solorzano" lastIdx="2" clrIdx="1"/>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5C55EBC-71A2-49B1-9BEA-FF707FB4D4F7}">
  <a:tblStyle styleName="Table_0" styleId="{C5C55EBC-71A2-49B1-9BEA-FF707FB4D4F7}">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 styleName="Table_1" styleId="{A2591347-6AF4-4099-8B86-245C4D5C3D35}">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 styleName="Table_2" styleId="{AA8CC2A2-D2A6-4D3F-9324-38AA73F79B81}">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 styleName="Table_3" styleId="{0AA74AA6-A45F-47E6-B901-64CA78AED329}">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 styleName="Table_4" styleId="{7DF1D207-BEBB-4FCB-A135-7800C40BA376}"/>
  <a:tblStyle styleName="Table_5" styleId="{227A8AA6-6C71-409E-B78E-0FB06B70BD7C}"/>
  <a:tblStyle styleName="Table_6" styleId="{F279A2D9-CDD2-4E35-B490-C69EA693AD69}"/>
  <a:tblStyle styleName="Table_7" styleId="{912B2369-49B1-4506-868A-A9FF6A94098D}"/>
</a:tblStyleLst>
</file>

<file path=ppt/_rels/presentation.xml.rels><?xml version="1.0" encoding="UTF-8" standalone="yes"?><Relationships xmlns="http://schemas.openxmlformats.org/package/2006/relationships"><Relationship Target="slides/slide33.xml" Type="http://schemas.openxmlformats.org/officeDocument/2006/relationships/slide" Id="rId39"/><Relationship Target="slides/slide32.xml" Type="http://schemas.openxmlformats.org/officeDocument/2006/relationships/slide" Id="rId38"/><Relationship Target="slides/slide31.xml" Type="http://schemas.openxmlformats.org/officeDocument/2006/relationships/slide" Id="rId37"/><Relationship Target="slides/slide30.xml" Type="http://schemas.openxmlformats.org/officeDocument/2006/relationships/slide" Id="rId36"/><Relationship Target="slides/slide24.xml" Type="http://schemas.openxmlformats.org/officeDocument/2006/relationships/slide" Id="rId30"/><Relationship Target="slides/slide25.xml" Type="http://schemas.openxmlformats.org/officeDocument/2006/relationships/slide" Id="rId31"/><Relationship Target="slides/slide65.xml" Type="http://schemas.openxmlformats.org/officeDocument/2006/relationships/slide" Id="rId71"/><Relationship Target="slides/slide28.xml" Type="http://schemas.openxmlformats.org/officeDocument/2006/relationships/slide" Id="rId34"/><Relationship Target="slides/slide64.xml" Type="http://schemas.openxmlformats.org/officeDocument/2006/relationships/slide" Id="rId70"/><Relationship Target="slides/slide29.xml" Type="http://schemas.openxmlformats.org/officeDocument/2006/relationships/slide" Id="rId35"/><Relationship Target="slides/slide26.xml" Type="http://schemas.openxmlformats.org/officeDocument/2006/relationships/slide" Id="rId32"/><Relationship Target="slides/slide27.xml" Type="http://schemas.openxmlformats.org/officeDocument/2006/relationships/slide" Id="rId33"/><Relationship Target="slides/slide69.xml" Type="http://schemas.openxmlformats.org/officeDocument/2006/relationships/slide" Id="rId75"/><Relationship Target="slides/slide68.xml" Type="http://schemas.openxmlformats.org/officeDocument/2006/relationships/slide" Id="rId74"/><Relationship Target="slides/slide67.xml" Type="http://schemas.openxmlformats.org/officeDocument/2006/relationships/slide" Id="rId73"/><Relationship Target="slides/slide66.xml" Type="http://schemas.openxmlformats.org/officeDocument/2006/relationships/slide" Id="rId72"/><Relationship Target="slides/slide73.xml" Type="http://schemas.openxmlformats.org/officeDocument/2006/relationships/slide" Id="rId79"/><Relationship Target="slides/slide72.xml" Type="http://schemas.openxmlformats.org/officeDocument/2006/relationships/slide" Id="rId78"/><Relationship Target="slides/slide71.xml" Type="http://schemas.openxmlformats.org/officeDocument/2006/relationships/slide" Id="rId77"/><Relationship Target="slides/slide70.xml" Type="http://schemas.openxmlformats.org/officeDocument/2006/relationships/slide" Id="rId76"/><Relationship Target="slides/slide42.xml" Type="http://schemas.openxmlformats.org/officeDocument/2006/relationships/slide" Id="rId48"/><Relationship Target="slides/slide41.xml" Type="http://schemas.openxmlformats.org/officeDocument/2006/relationships/slide" Id="rId47"/><Relationship Target="slides/slide43.xml" Type="http://schemas.openxmlformats.org/officeDocument/2006/relationships/slide" Id="rId49"/><Relationship Target="presProps.xml" Type="http://schemas.openxmlformats.org/officeDocument/2006/relationships/presProps" Id="rId2"/><Relationship Target="theme/theme1.xml" Type="http://schemas.openxmlformats.org/officeDocument/2006/relationships/theme" Id="rId1"/><Relationship Target="slides/slide34.xml" Type="http://schemas.openxmlformats.org/officeDocument/2006/relationships/slide" Id="rId40"/><Relationship Target="commentAuthors.xml" Type="http://schemas.openxmlformats.org/officeDocument/2006/relationships/commentAuthors" Id="rId4"/><Relationship Target="slides/slide35.xml" Type="http://schemas.openxmlformats.org/officeDocument/2006/relationships/slide" Id="rId41"/><Relationship Target="tableStyles.xml" Type="http://schemas.openxmlformats.org/officeDocument/2006/relationships/tableStyles" Id="rId3"/><Relationship Target="slides/slide36.xml" Type="http://schemas.openxmlformats.org/officeDocument/2006/relationships/slide" Id="rId42"/><Relationship Target="slides/slide74.xml" Type="http://schemas.openxmlformats.org/officeDocument/2006/relationships/slide" Id="rId80"/><Relationship Target="slides/slide37.xml" Type="http://schemas.openxmlformats.org/officeDocument/2006/relationships/slide" Id="rId43"/><Relationship Target="slides/slide38.xml" Type="http://schemas.openxmlformats.org/officeDocument/2006/relationships/slide" Id="rId44"/><Relationship Target="slides/slide76.xml" Type="http://schemas.openxmlformats.org/officeDocument/2006/relationships/slide" Id="rId82"/><Relationship Target="slides/slide39.xml" Type="http://schemas.openxmlformats.org/officeDocument/2006/relationships/slide" Id="rId45"/><Relationship Target="slides/slide75.xml" Type="http://schemas.openxmlformats.org/officeDocument/2006/relationships/slide" Id="rId81"/><Relationship Target="slides/slide40.xml" Type="http://schemas.openxmlformats.org/officeDocument/2006/relationships/slide" Id="rId46"/><Relationship Target="slides/slide78.xml" Type="http://schemas.openxmlformats.org/officeDocument/2006/relationships/slide" Id="rId84"/><Relationship Target="slides/slide77.xml" Type="http://schemas.openxmlformats.org/officeDocument/2006/relationships/slide" Id="rId83"/><Relationship Target="slides/slide3.xml" Type="http://schemas.openxmlformats.org/officeDocument/2006/relationships/slide" Id="rId9"/><Relationship Target="slides/slide80.xml" Type="http://schemas.openxmlformats.org/officeDocument/2006/relationships/slide" Id="rId86"/><Relationship Target="slides/slide79.xml" Type="http://schemas.openxmlformats.org/officeDocument/2006/relationships/slide" Id="rId85"/><Relationship Target="notesMasters/notesMaster1.xml" Type="http://schemas.openxmlformats.org/officeDocument/2006/relationships/notesMaster" Id="rId6"/><Relationship Target="slides/slide81.xml" Type="http://schemas.openxmlformats.org/officeDocument/2006/relationships/slide" Id="rId87"/><Relationship Target="slideMasters/slideMaster1.xml" Type="http://schemas.openxmlformats.org/officeDocument/2006/relationships/slideMaster" Id="rId5"/><Relationship Target="slides/slide2.xml" Type="http://schemas.openxmlformats.org/officeDocument/2006/relationships/slide" Id="rId8"/><Relationship Target="slides/slide1.xml" Type="http://schemas.openxmlformats.org/officeDocument/2006/relationships/slide" Id="rId7"/><Relationship Target="slides/slide52.xml" Type="http://schemas.openxmlformats.org/officeDocument/2006/relationships/slide" Id="rId58"/><Relationship Target="slides/slide53.xml" Type="http://schemas.openxmlformats.org/officeDocument/2006/relationships/slide" Id="rId59"/><Relationship Target="slides/slide13.xml" Type="http://schemas.openxmlformats.org/officeDocument/2006/relationships/slide" Id="rId19"/><Relationship Target="slides/slide12.xml" Type="http://schemas.openxmlformats.org/officeDocument/2006/relationships/slide" Id="rId18"/><Relationship Target="slides/slide11.xml" Type="http://schemas.openxmlformats.org/officeDocument/2006/relationships/slide" Id="rId17"/><Relationship Target="slides/slide10.xml" Type="http://schemas.openxmlformats.org/officeDocument/2006/relationships/slide" Id="rId16"/><Relationship Target="slides/slide9.xml" Type="http://schemas.openxmlformats.org/officeDocument/2006/relationships/slide" Id="rId15"/><Relationship Target="slides/slide8.xml" Type="http://schemas.openxmlformats.org/officeDocument/2006/relationships/slide" Id="rId14"/><Relationship Target="slides/slide6.xml" Type="http://schemas.openxmlformats.org/officeDocument/2006/relationships/slide" Id="rId12"/><Relationship Target="slides/slide7.xml" Type="http://schemas.openxmlformats.org/officeDocument/2006/relationships/slide" Id="rId13"/><Relationship Target="slides/slide4.xml" Type="http://schemas.openxmlformats.org/officeDocument/2006/relationships/slide" Id="rId10"/><Relationship Target="slides/slide5.xml" Type="http://schemas.openxmlformats.org/officeDocument/2006/relationships/slide" Id="rId11"/><Relationship Target="slides/slide51.xml" Type="http://schemas.openxmlformats.org/officeDocument/2006/relationships/slide" Id="rId57"/><Relationship Target="slides/slide50.xml" Type="http://schemas.openxmlformats.org/officeDocument/2006/relationships/slide" Id="rId56"/><Relationship Target="slides/slide49.xml" Type="http://schemas.openxmlformats.org/officeDocument/2006/relationships/slide" Id="rId55"/><Relationship Target="slides/slide48.xml" Type="http://schemas.openxmlformats.org/officeDocument/2006/relationships/slide" Id="rId54"/><Relationship Target="slides/slide47.xml" Type="http://schemas.openxmlformats.org/officeDocument/2006/relationships/slide" Id="rId53"/><Relationship Target="slides/slide46.xml" Type="http://schemas.openxmlformats.org/officeDocument/2006/relationships/slide" Id="rId52"/><Relationship Target="slides/slide45.xml" Type="http://schemas.openxmlformats.org/officeDocument/2006/relationships/slide" Id="rId51"/><Relationship Target="slides/slide44.xml" Type="http://schemas.openxmlformats.org/officeDocument/2006/relationships/slide" Id="rId50"/><Relationship Target="slides/slide63.xml" Type="http://schemas.openxmlformats.org/officeDocument/2006/relationships/slide" Id="rId69"/><Relationship Target="slides/slide23.xml" Type="http://schemas.openxmlformats.org/officeDocument/2006/relationships/slide" Id="rId29"/><Relationship Target="slides/slide20.xml" Type="http://schemas.openxmlformats.org/officeDocument/2006/relationships/slide" Id="rId26"/><Relationship Target="slides/slide19.xml" Type="http://schemas.openxmlformats.org/officeDocument/2006/relationships/slide" Id="rId25"/><Relationship Target="slides/slide22.xml" Type="http://schemas.openxmlformats.org/officeDocument/2006/relationships/slide" Id="rId28"/><Relationship Target="slides/slide21.xml" Type="http://schemas.openxmlformats.org/officeDocument/2006/relationships/slide" Id="rId27"/><Relationship Target="slides/slide15.xml" Type="http://schemas.openxmlformats.org/officeDocument/2006/relationships/slide" Id="rId21"/><Relationship Target="slides/slide16.xml" Type="http://schemas.openxmlformats.org/officeDocument/2006/relationships/slide" Id="rId22"/><Relationship Target="slides/slide54.xml" Type="http://schemas.openxmlformats.org/officeDocument/2006/relationships/slide" Id="rId60"/><Relationship Target="slides/slide17.xml" Type="http://schemas.openxmlformats.org/officeDocument/2006/relationships/slide" Id="rId23"/><Relationship Target="slides/slide18.xml" Type="http://schemas.openxmlformats.org/officeDocument/2006/relationships/slide" Id="rId24"/><Relationship Target="slides/slide14.xml" Type="http://schemas.openxmlformats.org/officeDocument/2006/relationships/slide" Id="rId20"/><Relationship Target="slides/slide60.xml" Type="http://schemas.openxmlformats.org/officeDocument/2006/relationships/slide" Id="rId66"/><Relationship Target="slides/slide59.xml" Type="http://schemas.openxmlformats.org/officeDocument/2006/relationships/slide" Id="rId65"/><Relationship Target="slides/slide62.xml" Type="http://schemas.openxmlformats.org/officeDocument/2006/relationships/slide" Id="rId68"/><Relationship Target="slides/slide61.xml" Type="http://schemas.openxmlformats.org/officeDocument/2006/relationships/slide" Id="rId67"/><Relationship Target="slides/slide56.xml" Type="http://schemas.openxmlformats.org/officeDocument/2006/relationships/slide" Id="rId62"/><Relationship Target="slides/slide55.xml" Type="http://schemas.openxmlformats.org/officeDocument/2006/relationships/slide" Id="rId61"/><Relationship Target="slides/slide58.xml" Type="http://schemas.openxmlformats.org/officeDocument/2006/relationships/slide" Id="rId64"/><Relationship Target="slides/slide57.xml" Type="http://schemas.openxmlformats.org/officeDocument/2006/relationships/slide" Id="rId63"/></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idx="1" authorId="0">
    <p:pos y="0" x="6000"/>
    <p:text>THIS IS WEIRD WHEN YOU PRESENT</p:text>
  </p:cm>
  <p:cm idx="1" authorId="1">
    <p:pos y="100" x="6000"/>
    <p:text>oh....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idx="2" authorId="1">
    <p:pos y="0" x="6000"/>
    <p:text>Wrong date?</p:text>
  </p:cm>
</p:cmLst>
</file>

<file path=ppt/notesMasters/_rels/notesMaster1.xml.rels><?xml version="1.0" encoding="UTF-8" standalone="yes"?><Relationships xmlns="http://schemas.openxmlformats.org/package/2006/relationships"><Relationship Target="../theme/theme3.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http://i.giflike.com/t2KMtxZ.gif"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http://i.giflike.com/ZgblHlN.gif" Type="http://schemas.openxmlformats.org/officeDocument/2006/relationships/hyperlink" TargetMode="External" Id="rId2"/><Relationship Target="../notesMasters/notesMaster1.xml" Type="http://schemas.openxmlformats.org/officeDocument/2006/relationships/notesMaster" Id="rId1"/><Relationship Target="http://i.giflike.com/qyWlwxL.gif" Type="http://schemas.openxmlformats.org/officeDocument/2006/relationships/hyperlink" TargetMode="External" Id="rId3"/></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http://i.giflike.com/Mown1Ll.gif"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http://i.giflike.com/Q2MflUA.gif"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 name="Shape 36"/>
        <p:cNvGrpSpPr/>
        <p:nvPr/>
      </p:nvGrpSpPr>
      <p:grpSpPr>
        <a:xfrm>
          <a:off y="0" x="0"/>
          <a:ext cy="0" cx="0"/>
          <a:chOff y="0" x="0"/>
          <a:chExt cy="0" cx="0"/>
        </a:xfrm>
      </p:grpSpPr>
      <p:sp>
        <p:nvSpPr>
          <p:cNvPr id="37" name="Shape 3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 name="Shape 3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Ladies and Gentleman, welcome to our preliminary design review.</a:t>
            </a:r>
          </a:p>
          <a:p>
            <a:pPr rtl="0">
              <a:spcBef>
                <a:spcPts val="0"/>
              </a:spcBef>
              <a:buNone/>
            </a:pPr>
            <a:r>
              <a:t/>
            </a:r>
            <a:endParaRPr/>
          </a:p>
          <a:p>
            <a:pPr rtl="0">
              <a:spcBef>
                <a:spcPts val="0"/>
              </a:spcBef>
              <a:buNone/>
            </a:pPr>
            <a:r>
              <a:rPr lang="en"/>
              <a:t>I’m Stephen</a:t>
            </a:r>
          </a:p>
          <a:p>
            <a:pPr rtl="0">
              <a:spcBef>
                <a:spcPts val="0"/>
              </a:spcBef>
              <a:buNone/>
            </a:pPr>
            <a:r>
              <a:rPr lang="en"/>
              <a:t>…</a:t>
            </a:r>
          </a:p>
          <a:p>
            <a:pPr rtl="0">
              <a:spcBef>
                <a:spcPts val="0"/>
              </a:spcBef>
              <a:buNone/>
            </a:pPr>
            <a:r>
              <a:rPr lang="en"/>
              <a:t>and we are …</a:t>
            </a:r>
          </a:p>
          <a:p>
            <a:pPr rtl="0">
              <a:spcBef>
                <a:spcPts val="0"/>
              </a:spcBef>
              <a:buNone/>
            </a:pPr>
            <a:r>
              <a:t/>
            </a:r>
            <a:endParaRPr/>
          </a:p>
          <a:p>
            <a:pPr>
              <a:spcBef>
                <a:spcPts val="0"/>
              </a:spcBef>
              <a:buNone/>
            </a:pPr>
            <a:r>
              <a:rPr lang="en"/>
              <a:t>FIELDROID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8" name="Shape 98"/>
        <p:cNvGrpSpPr/>
        <p:nvPr/>
      </p:nvGrpSpPr>
      <p:grpSpPr>
        <a:xfrm>
          <a:off y="0" x="0"/>
          <a:ext cy="0" cx="0"/>
          <a:chOff y="0" x="0"/>
          <a:chExt cy="0" cx="0"/>
        </a:xfrm>
      </p:grpSpPr>
      <p:sp>
        <p:nvSpPr>
          <p:cNvPr id="99" name="Shape 9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0" name="Shape 10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This sometimes makes it hard for the kids to have fun.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5" name="Shape 105"/>
        <p:cNvGrpSpPr/>
        <p:nvPr/>
      </p:nvGrpSpPr>
      <p:grpSpPr>
        <a:xfrm>
          <a:off y="0" x="0"/>
          <a:ext cy="0" cx="0"/>
          <a:chOff y="0" x="0"/>
          <a:chExt cy="0" cx="0"/>
        </a:xfrm>
      </p:grpSpPr>
      <p:sp>
        <p:nvSpPr>
          <p:cNvPr id="106" name="Shape 10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7" name="Shape 10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And the management team for the parks wants to help.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1" name="Shape 111"/>
        <p:cNvGrpSpPr/>
        <p:nvPr/>
      </p:nvGrpSpPr>
      <p:grpSpPr>
        <a:xfrm>
          <a:off y="0" x="0"/>
          <a:ext cy="0" cx="0"/>
          <a:chOff y="0" x="0"/>
          <a:chExt cy="0" cx="0"/>
        </a:xfrm>
      </p:grpSpPr>
      <p:sp>
        <p:nvSpPr>
          <p:cNvPr id="112" name="Shape 11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3" name="Shape 11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But they can’t afford the professional painting teams or even a full time staff member to maintain the field.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7" name="Shape 117"/>
        <p:cNvGrpSpPr/>
        <p:nvPr/>
      </p:nvGrpSpPr>
      <p:grpSpPr>
        <a:xfrm>
          <a:off y="0" x="0"/>
          <a:ext cy="0" cx="0"/>
          <a:chOff y="0" x="0"/>
          <a:chExt cy="0" cx="0"/>
        </a:xfrm>
      </p:grpSpPr>
      <p:sp>
        <p:nvSpPr>
          <p:cNvPr id="118" name="Shape 11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9" name="Shape 11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So they decide to buy fieldroid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5" name="Shape 125"/>
        <p:cNvGrpSpPr/>
        <p:nvPr/>
      </p:nvGrpSpPr>
      <p:grpSpPr>
        <a:xfrm>
          <a:off y="0" x="0"/>
          <a:ext cy="0" cx="0"/>
          <a:chOff y="0" x="0"/>
          <a:chExt cy="0" cx="0"/>
        </a:xfrm>
      </p:grpSpPr>
      <p:sp>
        <p:nvSpPr>
          <p:cNvPr id="126" name="Shape 12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7" name="Shape 12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Using the robot is much easier than before.  John volunteers to run the robot this week, which is easy enough for a volunteer</a:t>
            </a:r>
          </a:p>
          <a:p>
            <a:pPr rtl="0">
              <a:spcBef>
                <a:spcPts val="0"/>
              </a:spcBef>
              <a:buNone/>
            </a:pPr>
            <a:r>
              <a:rPr lang="en"/>
              <a:t>-First He sets up the tracking station by unfolding the legs</a:t>
            </a:r>
          </a:p>
          <a:p>
            <a:pPr rtl="0">
              <a:spcBef>
                <a:spcPts val="0"/>
              </a:spcBef>
              <a:buNone/>
            </a:pPr>
            <a:r>
              <a:rPr lang="en"/>
              <a:t>-He places it on the field far away from where the lines will be</a:t>
            </a:r>
          </a:p>
          <a:p>
            <a:pPr rtl="0">
              <a:spcBef>
                <a:spcPts val="0"/>
              </a:spcBef>
              <a:buNone/>
            </a:pPr>
            <a:r>
              <a:rPr lang="en"/>
              <a:t>-He turns on the station and waits for the lights to turn green</a:t>
            </a:r>
          </a:p>
          <a:p>
            <a:pPr rtl="0">
              <a:spcBef>
                <a:spcPts val="0"/>
              </a:spcBef>
              <a:buNone/>
            </a:pPr>
            <a:r>
              <a:rPr lang="en"/>
              <a:t>-The tracking station gets its GPS location</a:t>
            </a:r>
          </a:p>
          <a:p>
            <a:pPr rtl="0">
              <a:spcBef>
                <a:spcPts val="0"/>
              </a:spcBef>
              <a:buNone/>
            </a:pPr>
            <a:r>
              <a:rPr lang="en"/>
              <a:t>-And the station begins scanning for the robot</a:t>
            </a:r>
          </a:p>
          <a:p>
            <a:pPr rtl="0">
              <a:spcBef>
                <a:spcPts val="0"/>
              </a:spcBef>
              <a:buNone/>
            </a:pPr>
            <a:r>
              <a:t/>
            </a:r>
            <a:endParaRPr/>
          </a:p>
          <a:p>
            <a:pPr rtl="0"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2" name="Shape 132"/>
        <p:cNvGrpSpPr/>
        <p:nvPr/>
      </p:nvGrpSpPr>
      <p:grpSpPr>
        <a:xfrm>
          <a:off y="0" x="0"/>
          <a:ext cy="0" cx="0"/>
          <a:chOff y="0" x="0"/>
          <a:chExt cy="0" cx="0"/>
        </a:xfrm>
      </p:grpSpPr>
      <p:sp>
        <p:nvSpPr>
          <p:cNvPr id="133" name="Shape 13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4" name="Shape 13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John fills up the robot with paint</a:t>
            </a:r>
          </a:p>
          <a:p>
            <a:pPr rtl="0">
              <a:spcBef>
                <a:spcPts val="0"/>
              </a:spcBef>
              <a:buNone/>
            </a:pPr>
            <a:r>
              <a:rPr lang="en"/>
              <a:t>He then turns on the robot and places it at the corner of the field</a:t>
            </a:r>
          </a:p>
          <a:p>
            <a:pPr rtl="0">
              <a:spcBef>
                <a:spcPts val="0"/>
              </a:spcBef>
              <a:buNone/>
            </a:pPr>
            <a:r>
              <a:t/>
            </a:r>
            <a:endParaRPr/>
          </a:p>
          <a:p>
            <a:pPr rtl="0"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9" name="Shape 139"/>
        <p:cNvGrpSpPr/>
        <p:nvPr/>
      </p:nvGrpSpPr>
      <p:grpSpPr>
        <a:xfrm>
          <a:off y="0" x="0"/>
          <a:ext cy="0" cx="0"/>
          <a:chOff y="0" x="0"/>
          <a:chExt cy="0" cx="0"/>
        </a:xfrm>
      </p:grpSpPr>
      <p:sp>
        <p:nvSpPr>
          <p:cNvPr id="140" name="Shape 14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1" name="Shape 14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John then selects his field and dimensions from the system interface</a:t>
            </a:r>
          </a:p>
          <a:p>
            <a:pPr rtl="0">
              <a:spcBef>
                <a:spcPts val="0"/>
              </a:spcBef>
              <a:buNone/>
            </a:pPr>
            <a:r>
              <a:rPr lang="en"/>
              <a:t>He can see the battery level and the amount of paint in the system</a:t>
            </a:r>
          </a:p>
          <a:p>
            <a:pPr rtl="0" lvl="0">
              <a:spcBef>
                <a:spcPts val="0"/>
              </a:spcBef>
              <a:buNone/>
            </a:pPr>
            <a:r>
              <a:rPr lang="en"/>
              <a:t>Once all the settings seem good, he clicks the go button and lets the robot paint the field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5" name="Shape 145"/>
        <p:cNvGrpSpPr/>
        <p:nvPr/>
      </p:nvGrpSpPr>
      <p:grpSpPr>
        <a:xfrm>
          <a:off y="0" x="0"/>
          <a:ext cy="0" cx="0"/>
          <a:chOff y="0" x="0"/>
          <a:chExt cy="0" cx="0"/>
        </a:xfrm>
      </p:grpSpPr>
      <p:sp>
        <p:nvSpPr>
          <p:cNvPr id="146" name="Shape 14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7" name="Shape 14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It takes about 2 hours to paint a full soccer field without the need for stopping to refuel.  </a:t>
            </a:r>
          </a:p>
          <a:p>
            <a:pPr rtl="0">
              <a:spcBef>
                <a:spcPts val="0"/>
              </a:spcBef>
              <a:buNone/>
            </a:pPr>
            <a:r>
              <a:t/>
            </a:r>
            <a:endParaRPr/>
          </a:p>
          <a:p>
            <a:pPr rtl="0">
              <a:spcBef>
                <a:spcPts val="0"/>
              </a:spcBef>
              <a:buNone/>
            </a:pPr>
            <a:r>
              <a:rPr lang="en"/>
              <a:t>Notice that no one needs to be present to make sure the robot completes its job as it will notify the user of the status along the way.</a:t>
            </a:r>
          </a:p>
          <a:p>
            <a:pPr rtl="0">
              <a:spcBef>
                <a:spcPts val="0"/>
              </a:spcBef>
              <a:buNone/>
            </a:pPr>
            <a:r>
              <a:t/>
            </a:r>
            <a:endParaRPr/>
          </a:p>
          <a:p>
            <a:pPr rtl="0">
              <a:spcBef>
                <a:spcPts val="0"/>
              </a:spcBef>
              <a:buNone/>
            </a:pPr>
            <a:r>
              <a:rPr lang="en"/>
              <a:t>So now Ander’s going to talk about our systems engineering on this project.</a:t>
            </a:r>
          </a:p>
          <a:p>
            <a:pPr rtl="0">
              <a:spcBef>
                <a:spcPts val="0"/>
              </a:spcBef>
              <a:buNone/>
            </a:pPr>
            <a:r>
              <a:t/>
            </a:r>
            <a:endParaRPr/>
          </a:p>
          <a:p>
            <a:pPr>
              <a:spcBef>
                <a:spcPts val="0"/>
              </a:spcBef>
              <a:buNone/>
            </a:pPr>
            <a:r>
              <a:rPr lang="en"/>
              <a:t>http://i.giflike.com/0S1PBzp.gif</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1" name="Shape 151"/>
        <p:cNvGrpSpPr/>
        <p:nvPr/>
      </p:nvGrpSpPr>
      <p:grpSpPr>
        <a:xfrm>
          <a:off y="0" x="0"/>
          <a:ext cy="0" cx="0"/>
          <a:chOff y="0" x="0"/>
          <a:chExt cy="0" cx="0"/>
        </a:xfrm>
      </p:grpSpPr>
      <p:sp>
        <p:nvSpPr>
          <p:cNvPr id="152" name="Shape 15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3" name="Shape 15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After analyzing our needs and problem description, we have defined a set of requirements for our system and associated a performance metric where applicable. These performance metrics will be validated in our Fall and Spring validation experiments.</a:t>
            </a:r>
          </a:p>
          <a:p>
            <a:pPr rtl="0">
              <a:spcBef>
                <a:spcPts val="0"/>
              </a:spcBef>
              <a:buNone/>
            </a:pPr>
            <a:r>
              <a:t/>
            </a:r>
            <a:endParaRPr/>
          </a:p>
          <a:p>
            <a:pPr>
              <a:spcBef>
                <a:spcPts val="0"/>
              </a:spcBef>
              <a:buNone/>
            </a:pPr>
            <a:r>
              <a:rPr lang="en"/>
              <a:t>In general, our requirements call for a system capable of accurately painting a field with minimum supervision. These align with the “Set and Leave it Alone” operation for our system.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7" name="Shape 157"/>
        <p:cNvGrpSpPr/>
        <p:nvPr/>
      </p:nvGrpSpPr>
      <p:grpSpPr>
        <a:xfrm>
          <a:off y="0" x="0"/>
          <a:ext cy="0" cx="0"/>
          <a:chOff y="0" x="0"/>
          <a:chExt cy="0" cx="0"/>
        </a:xfrm>
      </p:grpSpPr>
      <p:sp>
        <p:nvSpPr>
          <p:cNvPr id="158" name="Shape 15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9" name="Shape 15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Some of our MNFR call for a system capable of repeating a paint task with high accuracy and precision. We also have to provide a solution that is fast, safe, and easy to use. </a:t>
            </a:r>
          </a:p>
          <a:p>
            <a:pPr rtl="0">
              <a:spcBef>
                <a:spcPts val="0"/>
              </a:spcBef>
              <a:buNone/>
            </a:pPr>
            <a:r>
              <a:t/>
            </a:r>
            <a:endParaRPr/>
          </a:p>
          <a:p>
            <a:pPr>
              <a:spcBef>
                <a:spcPts val="0"/>
              </a:spcBef>
              <a:buNone/>
            </a:pPr>
            <a:r>
              <a:rPr lang="en"/>
              <a:t>Finally, we have to provide a solution that does not damage the field it paints.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 name="Shape 44"/>
        <p:cNvGrpSpPr/>
        <p:nvPr/>
      </p:nvGrpSpPr>
      <p:grpSpPr>
        <a:xfrm>
          <a:off y="0" x="0"/>
          <a:ext cy="0" cx="0"/>
          <a:chOff y="0" x="0"/>
          <a:chExt cy="0" cx="0"/>
        </a:xfrm>
      </p:grpSpPr>
      <p:sp>
        <p:nvSpPr>
          <p:cNvPr id="45" name="Shape 4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 name="Shape 4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solidFill>
                  <a:schemeClr val="dk1"/>
                </a:solidFill>
              </a:rPr>
              <a:t>I’m sure everyone here has been to a sports game at some point in their lives.  I mean who hasn’t?  Have you ever thought about how they get all of the lines and features on the field?  It is a pretty painful task.  People spend hours on these lines and graphics.  A turf management team wastes money on the high cost of these skilled laborers.</a:t>
            </a:r>
          </a:p>
          <a:p>
            <a:pPr rtl="0">
              <a:spcBef>
                <a:spcPts val="0"/>
              </a:spcBef>
              <a:buNone/>
            </a:pPr>
            <a:r>
              <a:t/>
            </a:r>
            <a:endParaRPr>
              <a:solidFill>
                <a:schemeClr val="dk1"/>
              </a:solidFill>
            </a:endParaRPr>
          </a:p>
          <a:p>
            <a:pPr>
              <a:spcBef>
                <a:spcPts val="0"/>
              </a:spcBef>
              <a:buNone/>
            </a:pPr>
            <a:r>
              <a:rPr lang="en">
                <a:solidFill>
                  <a:schemeClr val="dk1"/>
                </a:solidFill>
              </a:rPr>
              <a:t>It is considered an honor to play on any of the  well painted fields around the country.  So why can’t every field be stadium quality?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3" name="Shape 163"/>
        <p:cNvGrpSpPr/>
        <p:nvPr/>
      </p:nvGrpSpPr>
      <p:grpSpPr>
        <a:xfrm>
          <a:off y="0" x="0"/>
          <a:ext cy="0" cx="0"/>
          <a:chOff y="0" x="0"/>
          <a:chExt cy="0" cx="0"/>
        </a:xfrm>
      </p:grpSpPr>
      <p:sp>
        <p:nvSpPr>
          <p:cNvPr id="164" name="Shape 16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5" name="Shape 16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We have also identified a set of desirable requirements. These requirements add capabilities and features to our system which will allow it to complete a wider set of tasks. </a:t>
            </a:r>
          </a:p>
          <a:p>
            <a:pPr rtl="0" lvl="0">
              <a:spcBef>
                <a:spcPts val="0"/>
              </a:spcBef>
              <a:buNone/>
            </a:pPr>
            <a:r>
              <a:t/>
            </a:r>
            <a:endParaRPr/>
          </a:p>
          <a:p>
            <a:pPr rtl="0" lvl="0">
              <a:spcBef>
                <a:spcPts val="0"/>
              </a:spcBef>
              <a:buNone/>
            </a:pPr>
            <a:r>
              <a:rPr lang="en"/>
              <a:t>We would like to have a system that can paint complex designs like sponsor logos and team emblems. We would also like to have a system that navigates around obstacles rather than stopping completely and requiring user intervention.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9" name="Shape 169"/>
        <p:cNvGrpSpPr/>
        <p:nvPr/>
      </p:nvGrpSpPr>
      <p:grpSpPr>
        <a:xfrm>
          <a:off y="0" x="0"/>
          <a:ext cy="0" cx="0"/>
          <a:chOff y="0" x="0"/>
          <a:chExt cy="0" cx="0"/>
        </a:xfrm>
      </p:grpSpPr>
      <p:sp>
        <p:nvSpPr>
          <p:cNvPr id="170" name="Shape 17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1" name="Shape 17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We would also like to provide a solution that is within $4,000. Currently this is no possible with the use of an expensive localization system.</a:t>
            </a:r>
          </a:p>
          <a:p>
            <a:pPr rtl="0">
              <a:spcBef>
                <a:spcPts val="0"/>
              </a:spcBef>
              <a:buNone/>
            </a:pPr>
            <a:r>
              <a:t/>
            </a:r>
            <a:endParaRPr/>
          </a:p>
          <a:p>
            <a:pPr rtl="0">
              <a:spcBef>
                <a:spcPts val="0"/>
              </a:spcBef>
              <a:buNone/>
            </a:pPr>
            <a:r>
              <a:rPr lang="en"/>
              <a:t>We would also like to create a downloadable mobile app so that anyone with our platform can easily deploy the robot on any field.</a:t>
            </a:r>
          </a:p>
          <a:p>
            <a:pPr rtl="0">
              <a:spcBef>
                <a:spcPts val="0"/>
              </a:spcBef>
              <a:buNone/>
            </a:pPr>
            <a:r>
              <a:t/>
            </a:r>
            <a:endParaRPr/>
          </a:p>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5" name="Shape 175"/>
        <p:cNvGrpSpPr/>
        <p:nvPr/>
      </p:nvGrpSpPr>
      <p:grpSpPr>
        <a:xfrm>
          <a:off y="0" x="0"/>
          <a:ext cy="0" cx="0"/>
          <a:chOff y="0" x="0"/>
          <a:chExt cy="0" cx="0"/>
        </a:xfrm>
      </p:grpSpPr>
      <p:sp>
        <p:nvSpPr>
          <p:cNvPr id="176" name="Shape 17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7" name="Shape 17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solidFill>
                  <a:schemeClr val="dk1"/>
                </a:solidFill>
              </a:rPr>
              <a:t>Based on these set of requirements, we can define a Functional Architecture for our system.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1" name="Shape 181"/>
        <p:cNvGrpSpPr/>
        <p:nvPr/>
      </p:nvGrpSpPr>
      <p:grpSpPr>
        <a:xfrm>
          <a:off y="0" x="0"/>
          <a:ext cy="0" cx="0"/>
          <a:chOff y="0" x="0"/>
          <a:chExt cy="0" cx="0"/>
        </a:xfrm>
      </p:grpSpPr>
      <p:sp>
        <p:nvSpPr>
          <p:cNvPr id="182" name="Shape 18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3" name="Shape 18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Starting with the red vertical box on your left,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7" name="Shape 187"/>
        <p:cNvGrpSpPr/>
        <p:nvPr/>
      </p:nvGrpSpPr>
      <p:grpSpPr>
        <a:xfrm>
          <a:off y="0" x="0"/>
          <a:ext cy="0" cx="0"/>
          <a:chOff y="0" x="0"/>
          <a:chExt cy="0" cx="0"/>
        </a:xfrm>
      </p:grpSpPr>
      <p:sp>
        <p:nvSpPr>
          <p:cNvPr id="188" name="Shape 18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9" name="Shape 18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We have our one-way communication system between the command station and mobile robot platform.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3" name="Shape 193"/>
        <p:cNvGrpSpPr/>
        <p:nvPr/>
      </p:nvGrpSpPr>
      <p:grpSpPr>
        <a:xfrm>
          <a:off y="0" x="0"/>
          <a:ext cy="0" cx="0"/>
          <a:chOff y="0" x="0"/>
          <a:chExt cy="0" cx="0"/>
        </a:xfrm>
      </p:grpSpPr>
      <p:sp>
        <p:nvSpPr>
          <p:cNvPr id="194" name="Shape 19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5" name="Shape 19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Information from the Command Station, then feeds into the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9" name="Shape 199"/>
        <p:cNvGrpSpPr/>
        <p:nvPr/>
      </p:nvGrpSpPr>
      <p:grpSpPr>
        <a:xfrm>
          <a:off y="0" x="0"/>
          <a:ext cy="0" cx="0"/>
          <a:chOff y="0" x="0"/>
          <a:chExt cy="0" cx="0"/>
        </a:xfrm>
      </p:grpSpPr>
      <p:sp>
        <p:nvSpPr>
          <p:cNvPr id="200" name="Shape 20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1" name="Shape 20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Control system unit of Fieldroid.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5" name="Shape 205"/>
        <p:cNvGrpSpPr/>
        <p:nvPr/>
      </p:nvGrpSpPr>
      <p:grpSpPr>
        <a:xfrm>
          <a:off y="0" x="0"/>
          <a:ext cy="0" cx="0"/>
          <a:chOff y="0" x="0"/>
          <a:chExt cy="0" cx="0"/>
        </a:xfrm>
      </p:grpSpPr>
      <p:sp>
        <p:nvSpPr>
          <p:cNvPr id="206" name="Shape 20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7" name="Shape 20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Here it process the data and issues the necessary commands to the Drive System. </a:t>
            </a:r>
          </a:p>
          <a:p>
            <a:pPr rtl="0">
              <a:spcBef>
                <a:spcPts val="0"/>
              </a:spcBef>
              <a:buNone/>
            </a:pPr>
            <a:r>
              <a:t/>
            </a:r>
            <a:endParaRPr/>
          </a:p>
          <a:p>
            <a:pPr rtl="0">
              <a:spcBef>
                <a:spcPts val="0"/>
              </a:spcBef>
              <a:buNone/>
            </a:pPr>
            <a:r>
              <a:rPr lang="en"/>
              <a:t>It is critical to check if an obstacle has been detected or E=stop command has been received. The robot then checks to see if it has enough resources to complete its task.</a:t>
            </a:r>
          </a:p>
          <a:p>
            <a:pPr rtl="0">
              <a:spcBef>
                <a:spcPts val="0"/>
              </a:spcBef>
              <a:buNone/>
            </a:pPr>
            <a:r>
              <a:t/>
            </a:r>
            <a:endParaRPr/>
          </a:p>
          <a:p>
            <a:pPr>
              <a:spcBef>
                <a:spcPts val="0"/>
              </a:spcBef>
              <a:buNone/>
            </a:pPr>
            <a:r>
              <a:rPr lang="en"/>
              <a:t>Finally the robot checks to see if it is on a paint spot or not before dispensing paint on the field.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1" name="Shape 211"/>
        <p:cNvGrpSpPr/>
        <p:nvPr/>
      </p:nvGrpSpPr>
      <p:grpSpPr>
        <a:xfrm>
          <a:off y="0" x="0"/>
          <a:ext cy="0" cx="0"/>
          <a:chOff y="0" x="0"/>
          <a:chExt cy="0" cx="0"/>
        </a:xfrm>
      </p:grpSpPr>
      <p:sp>
        <p:nvSpPr>
          <p:cNvPr id="212" name="Shape 21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3" name="Shape 21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Next, a laser ranger finder in the command station,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7" name="Shape 217"/>
        <p:cNvGrpSpPr/>
        <p:nvPr/>
      </p:nvGrpSpPr>
      <p:grpSpPr>
        <a:xfrm>
          <a:off y="0" x="0"/>
          <a:ext cy="0" cx="0"/>
          <a:chOff y="0" x="0"/>
          <a:chExt cy="0" cx="0"/>
        </a:xfrm>
      </p:grpSpPr>
      <p:sp>
        <p:nvSpPr>
          <p:cNvPr id="218" name="Shape 21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9" name="Shape 2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 name="Shape 52"/>
        <p:cNvGrpSpPr/>
        <p:nvPr/>
      </p:nvGrpSpPr>
      <p:grpSpPr>
        <a:xfrm>
          <a:off y="0" x="0"/>
          <a:ext cy="0" cx="0"/>
          <a:chOff y="0" x="0"/>
          <a:chExt cy="0" cx="0"/>
        </a:xfrm>
      </p:grpSpPr>
      <p:sp>
        <p:nvSpPr>
          <p:cNvPr id="53" name="Shape 5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4" name="Shape 5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So, we present to you Fieldroid, an autonomous robot that makes this task faster, cheaper, and mistake free.  The robot can be given the field type and dimensions and is then able to paint the whole thing without stopping.  Athletes all over the world will now be able to play on a professionally painted field.  </a:t>
            </a:r>
          </a:p>
          <a:p>
            <a:pPr rtl="0">
              <a:spcBef>
                <a:spcPts val="0"/>
              </a:spcBef>
              <a:buNone/>
            </a:pPr>
            <a:r>
              <a:t/>
            </a:r>
            <a:endParaRPr/>
          </a:p>
          <a:p>
            <a:pPr>
              <a:spcBef>
                <a:spcPts val="0"/>
              </a:spcBef>
              <a:buNone/>
            </a:pPr>
            <a:r>
              <a:rPr lang="en"/>
              <a:t>So what would a real world situation look like?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3" name="Shape 223"/>
        <p:cNvGrpSpPr/>
        <p:nvPr/>
      </p:nvGrpSpPr>
      <p:grpSpPr>
        <a:xfrm>
          <a:off y="0" x="0"/>
          <a:ext cy="0" cx="0"/>
          <a:chOff y="0" x="0"/>
          <a:chExt cy="0" cx="0"/>
        </a:xfrm>
      </p:grpSpPr>
      <p:sp>
        <p:nvSpPr>
          <p:cNvPr id="224" name="Shape 22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25" name="Shape 22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Reads the the position of the robot in space and reports its position to the user interface.</a:t>
            </a:r>
          </a:p>
          <a:p>
            <a:pPr rtl="0">
              <a:spcBef>
                <a:spcPts val="0"/>
              </a:spcBef>
              <a:buNone/>
            </a:pPr>
            <a:r>
              <a:t/>
            </a:r>
            <a:endParaRPr/>
          </a:p>
          <a:p>
            <a:pPr>
              <a:spcBef>
                <a:spcPts val="0"/>
              </a:spcBef>
              <a:buNone/>
            </a:pPr>
            <a:r>
              <a:rPr lang="en"/>
              <a:t>Positioning data and user commands are bundled up before being transmitted back to the mobile platform.</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9" name="Shape 229"/>
        <p:cNvGrpSpPr/>
        <p:nvPr/>
      </p:nvGrpSpPr>
      <p:grpSpPr>
        <a:xfrm>
          <a:off y="0" x="0"/>
          <a:ext cy="0" cx="0"/>
          <a:chOff y="0" x="0"/>
          <a:chExt cy="0" cx="0"/>
        </a:xfrm>
      </p:grpSpPr>
      <p:sp>
        <p:nvSpPr>
          <p:cNvPr id="230" name="Shape 23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1" name="Shape 23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Our PA reflects physical subsystems that accomplishes the tasks highlighted in our FA.</a:t>
            </a:r>
          </a:p>
          <a:p>
            <a:pPr rtl="0">
              <a:spcBef>
                <a:spcPts val="0"/>
              </a:spcBef>
              <a:buNone/>
            </a:pPr>
            <a:r>
              <a:t/>
            </a:r>
            <a:endParaRPr/>
          </a:p>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5" name="Shape 235"/>
        <p:cNvGrpSpPr/>
        <p:nvPr/>
      </p:nvGrpSpPr>
      <p:grpSpPr>
        <a:xfrm>
          <a:off y="0" x="0"/>
          <a:ext cy="0" cx="0"/>
          <a:chOff y="0" x="0"/>
          <a:chExt cy="0" cx="0"/>
        </a:xfrm>
      </p:grpSpPr>
      <p:sp>
        <p:nvSpPr>
          <p:cNvPr id="236" name="Shape 23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7" name="Shape 23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solidFill>
                  <a:schemeClr val="dk1"/>
                </a:solidFill>
              </a:rPr>
              <a:t>Starting with the mobile robot,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1" name="Shape 241"/>
        <p:cNvGrpSpPr/>
        <p:nvPr/>
      </p:nvGrpSpPr>
      <p:grpSpPr>
        <a:xfrm>
          <a:off y="0" x="0"/>
          <a:ext cy="0" cx="0"/>
          <a:chOff y="0" x="0"/>
          <a:chExt cy="0" cx="0"/>
        </a:xfrm>
      </p:grpSpPr>
      <p:sp>
        <p:nvSpPr>
          <p:cNvPr id="242" name="Shape 24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3" name="Shape 24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The on-board CPU receives localization feedback and issues commands to the drive system and paint system. The CPU also gathers information from the safety system and </a:t>
            </a:r>
          </a:p>
          <a:p>
            <a:pPr rtl="0">
              <a:spcBef>
                <a:spcPts val="0"/>
              </a:spcBef>
              <a:buNone/>
            </a:pPr>
            <a:r>
              <a:rPr lang="en"/>
              <a:t>resource monitoring systems and responds to them accordingly.</a:t>
            </a:r>
          </a:p>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7" name="Shape 247"/>
        <p:cNvGrpSpPr/>
        <p:nvPr/>
      </p:nvGrpSpPr>
      <p:grpSpPr>
        <a:xfrm>
          <a:off y="0" x="0"/>
          <a:ext cy="0" cx="0"/>
          <a:chOff y="0" x="0"/>
          <a:chExt cy="0" cx="0"/>
        </a:xfrm>
      </p:grpSpPr>
      <p:sp>
        <p:nvSpPr>
          <p:cNvPr id="248" name="Shape 24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9" name="Shape 24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3" name="Shape 253"/>
        <p:cNvGrpSpPr/>
        <p:nvPr/>
      </p:nvGrpSpPr>
      <p:grpSpPr>
        <a:xfrm>
          <a:off y="0" x="0"/>
          <a:ext cy="0" cx="0"/>
          <a:chOff y="0" x="0"/>
          <a:chExt cy="0" cx="0"/>
        </a:xfrm>
      </p:grpSpPr>
      <p:sp>
        <p:nvSpPr>
          <p:cNvPr id="254" name="Shape 25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55" name="Shape 25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solidFill>
                  <a:schemeClr val="dk1"/>
                </a:solidFill>
              </a:rPr>
              <a:t>For our main localization system present in the command station,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9" name="Shape 259"/>
        <p:cNvGrpSpPr/>
        <p:nvPr/>
      </p:nvGrpSpPr>
      <p:grpSpPr>
        <a:xfrm>
          <a:off y="0" x="0"/>
          <a:ext cy="0" cx="0"/>
          <a:chOff y="0" x="0"/>
          <a:chExt cy="0" cx="0"/>
        </a:xfrm>
      </p:grpSpPr>
      <p:sp>
        <p:nvSpPr>
          <p:cNvPr id="260" name="Shape 26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61" name="Shape 26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A Leica Robot Total station tracks the position of a 360deg reflective prism mounted on the robot.</a:t>
            </a:r>
          </a:p>
          <a:p>
            <a:pPr rtl="0">
              <a:spcBef>
                <a:spcPts val="0"/>
              </a:spcBef>
              <a:buNone/>
            </a:pPr>
            <a:r>
              <a:t/>
            </a:r>
            <a:endParaRPr/>
          </a:p>
          <a:p>
            <a:pPr rtl="0">
              <a:spcBef>
                <a:spcPts val="0"/>
              </a:spcBef>
              <a:buNone/>
            </a:pPr>
            <a:r>
              <a:rPr lang="en"/>
              <a:t>A laptop on the command station receives the localization measurements and interacts with the user interface. The laptop also sends the data back to the mobile device via radio communication.</a:t>
            </a:r>
          </a:p>
          <a:p>
            <a:pPr rtl="0">
              <a:spcBef>
                <a:spcPts val="0"/>
              </a:spcBef>
              <a:buNone/>
            </a:pPr>
            <a:r>
              <a:t/>
            </a:r>
            <a:endParaRPr/>
          </a:p>
          <a:p>
            <a:pPr>
              <a:spcBef>
                <a:spcPts val="0"/>
              </a:spcBef>
              <a:buNone/>
            </a:pPr>
            <a:r>
              <a:rPr lang="en"/>
              <a:t>And now I’ll let Jaghvi explain the subsytems.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7" name="Shape 267"/>
        <p:cNvGrpSpPr/>
        <p:nvPr/>
      </p:nvGrpSpPr>
      <p:grpSpPr>
        <a:xfrm>
          <a:off y="0" x="0"/>
          <a:ext cy="0" cx="0"/>
          <a:chOff y="0" x="0"/>
          <a:chExt cy="0" cx="0"/>
        </a:xfrm>
      </p:grpSpPr>
      <p:sp>
        <p:nvSpPr>
          <p:cNvPr id="268" name="Shape 26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69" name="Shape 26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1400" lang="en">
                <a:solidFill>
                  <a:schemeClr val="dk1"/>
                </a:solidFill>
              </a:rPr>
              <a:t>Concisely describe and, if appropriate, depict each major subsystem.</a:t>
            </a:r>
          </a:p>
          <a:p>
            <a:pPr rtl="0">
              <a:spcBef>
                <a:spcPts val="0"/>
              </a:spcBef>
              <a:buNone/>
            </a:pPr>
            <a:r>
              <a:rPr sz="1400" lang="en">
                <a:solidFill>
                  <a:schemeClr val="dk1"/>
                </a:solidFill>
              </a:rPr>
              <a:t>I am going to address all the subsytem descriptions</a:t>
            </a:r>
          </a:p>
          <a:p>
            <a:pPr>
              <a:spcBef>
                <a:spcPts val="0"/>
              </a:spcBef>
              <a:buNone/>
            </a:pPr>
            <a:r>
              <a:t/>
            </a:r>
            <a:endParaRPr sz="14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5" name="Shape 275"/>
        <p:cNvGrpSpPr/>
        <p:nvPr/>
      </p:nvGrpSpPr>
      <p:grpSpPr>
        <a:xfrm>
          <a:off y="0" x="0"/>
          <a:ext cy="0" cx="0"/>
          <a:chOff y="0" x="0"/>
          <a:chExt cy="0" cx="0"/>
        </a:xfrm>
      </p:grpSpPr>
      <p:sp>
        <p:nvSpPr>
          <p:cNvPr id="276" name="Shape 27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77" name="Shape 27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u="sng" lang="en">
                <a:solidFill>
                  <a:schemeClr val="hlink"/>
                </a:solidFill>
                <a:hlinkClick r:id="rId2"/>
              </a:rPr>
              <a:t>http://i.giflike.com/t2KMtxZ.gif</a:t>
            </a:r>
          </a:p>
          <a:p>
            <a:pPr rtl="0">
              <a:spcBef>
                <a:spcPts val="0"/>
              </a:spcBef>
              <a:buNone/>
            </a:pPr>
            <a:r>
              <a:rPr lang="en"/>
              <a:t>Leica shoots a lazer at the tracking prism</a:t>
            </a:r>
          </a:p>
          <a:p>
            <a:pPr>
              <a:spcBef>
                <a:spcPts val="0"/>
              </a:spcBef>
              <a:buNone/>
            </a:pPr>
            <a:r>
              <a:rPr lang="en"/>
              <a:t>we are able to obtain precise position of our robot n environment and IMU and encoder will help us obtain more precise and accurate data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2" name="Shape 282"/>
        <p:cNvGrpSpPr/>
        <p:nvPr/>
      </p:nvGrpSpPr>
      <p:grpSpPr>
        <a:xfrm>
          <a:off y="0" x="0"/>
          <a:ext cy="0" cx="0"/>
          <a:chOff y="0" x="0"/>
          <a:chExt cy="0" cx="0"/>
        </a:xfrm>
      </p:grpSpPr>
      <p:sp>
        <p:nvSpPr>
          <p:cNvPr id="283" name="Shape 28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4" name="Shape 28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u="sng" lang="en">
                <a:solidFill>
                  <a:schemeClr val="hlink"/>
                </a:solidFill>
                <a:hlinkClick r:id="rId2"/>
              </a:rPr>
              <a:t>http://i.giflike.com/ZgblHlN.gif</a:t>
            </a:r>
          </a:p>
          <a:p>
            <a:pPr rtl="0">
              <a:spcBef>
                <a:spcPts val="0"/>
              </a:spcBef>
              <a:buNone/>
            </a:pPr>
            <a:r>
              <a:rPr u="sng" lang="en">
                <a:solidFill>
                  <a:schemeClr val="hlink"/>
                </a:solidFill>
                <a:hlinkClick r:id="rId3"/>
              </a:rPr>
              <a:t>http://i.giflike.com/qyWlwxL.gif</a:t>
            </a:r>
          </a:p>
          <a:p>
            <a:pPr rtl="0">
              <a:spcBef>
                <a:spcPts val="0"/>
              </a:spcBef>
              <a:buNone/>
            </a:pPr>
            <a:r>
              <a:rPr lang="en"/>
              <a:t>sensible machines gave us this electrical wheel chair base and  this has solved our drive system problem</a:t>
            </a:r>
          </a:p>
          <a:p>
            <a:pPr rtl="0">
              <a:spcBef>
                <a:spcPts val="0"/>
              </a:spcBef>
              <a:buNone/>
            </a:pPr>
            <a:r>
              <a:rPr lang="en"/>
              <a:t>external framing to mount more</a:t>
            </a:r>
          </a:p>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 name="Shape 58"/>
        <p:cNvGrpSpPr/>
        <p:nvPr/>
      </p:nvGrpSpPr>
      <p:grpSpPr>
        <a:xfrm>
          <a:off y="0" x="0"/>
          <a:ext cy="0" cx="0"/>
          <a:chOff y="0" x="0"/>
          <a:chExt cy="0" cx="0"/>
        </a:xfrm>
      </p:grpSpPr>
      <p:sp>
        <p:nvSpPr>
          <p:cNvPr id="59" name="Shape 5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0" name="Shape 6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600"/>
              </a:spcBef>
              <a:buClr>
                <a:schemeClr val="dk1"/>
              </a:buClr>
              <a:buSzPct val="100000"/>
              <a:buFont typeface="Arial"/>
              <a:buNone/>
            </a:pPr>
            <a:r>
              <a:rPr lang="en">
                <a:solidFill>
                  <a:schemeClr val="dk1"/>
                </a:solidFill>
              </a:rPr>
              <a:t>Give a brief refined use case coupled with a </a:t>
            </a:r>
            <a:r>
              <a:rPr b="1" lang="en">
                <a:solidFill>
                  <a:schemeClr val="dk1"/>
                </a:solidFill>
              </a:rPr>
              <a:t>graphical representation</a:t>
            </a:r>
            <a:r>
              <a:rPr lang="en">
                <a:solidFill>
                  <a:schemeClr val="dk1"/>
                </a:solidFill>
              </a:rPr>
              <a:t> of the system in its </a:t>
            </a:r>
            <a:r>
              <a:rPr b="1" lang="en">
                <a:solidFill>
                  <a:schemeClr val="dk1"/>
                </a:solidFill>
              </a:rPr>
              <a:t>use case/mission environment</a:t>
            </a:r>
            <a:r>
              <a:rPr lang="en">
                <a:solidFill>
                  <a:schemeClr val="dk1"/>
                </a:solidFill>
              </a:rPr>
              <a:t>. For example, if you are creating an Explosive Ordnance Disposal (EOD) robot, the figure should show not only the robot, but the likely bomb site, the area to be traversed to reach that site, and the user interacting with the robot. Use this graphical representation to give the audience a clear idea of how your system will be used.</a:t>
            </a:r>
          </a:p>
          <a:p>
            <a:pPr rtl="0">
              <a:spcBef>
                <a:spcPts val="0"/>
              </a:spcBef>
              <a:buNone/>
            </a:pPr>
            <a:r>
              <a:t/>
            </a:r>
            <a:endParaRPr/>
          </a:p>
          <a:p>
            <a:pPr>
              <a:spcBef>
                <a:spcPts val="0"/>
              </a:spcBef>
              <a:buNone/>
            </a:pPr>
            <a:r>
              <a:rPr lang="en"/>
              <a:t>Let’s imagine John.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9" name="Shape 289"/>
        <p:cNvGrpSpPr/>
        <p:nvPr/>
      </p:nvGrpSpPr>
      <p:grpSpPr>
        <a:xfrm>
          <a:off y="0" x="0"/>
          <a:ext cy="0" cx="0"/>
          <a:chOff y="0" x="0"/>
          <a:chExt cy="0" cx="0"/>
        </a:xfrm>
      </p:grpSpPr>
      <p:sp>
        <p:nvSpPr>
          <p:cNvPr id="290" name="Shape 29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91" name="Shape 29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u="sng" baseline="30000" lang="en">
                <a:solidFill>
                  <a:schemeClr val="hlink"/>
                </a:solidFill>
                <a:hlinkClick r:id="rId2"/>
              </a:rPr>
              <a:t>http://i.giflike.com/Mown1Ll.gif</a:t>
            </a:r>
          </a:p>
          <a:p>
            <a:pPr>
              <a:spcBef>
                <a:spcPts val="0"/>
              </a:spcBef>
              <a:buNone/>
            </a:pPr>
            <a:r>
              <a:rPr baseline="30000" sz="1400" lang="en"/>
              <a:t>gas can , controlling pump thru relay connected to cpu, using waste wateer pump</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6" name="Shape 296"/>
        <p:cNvGrpSpPr/>
        <p:nvPr/>
      </p:nvGrpSpPr>
      <p:grpSpPr>
        <a:xfrm>
          <a:off y="0" x="0"/>
          <a:ext cy="0" cx="0"/>
          <a:chOff y="0" x="0"/>
          <a:chExt cy="0" cx="0"/>
        </a:xfrm>
      </p:grpSpPr>
      <p:sp>
        <p:nvSpPr>
          <p:cNvPr id="297" name="Shape 29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98" name="Shape 29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u="sng" lang="en">
                <a:solidFill>
                  <a:schemeClr val="hlink"/>
                </a:solidFill>
                <a:hlinkClick r:id="rId2"/>
              </a:rPr>
              <a:t>http://i.giflike.com/Q2MflUA.gif</a:t>
            </a:r>
          </a:p>
          <a:p>
            <a:pPr rtl="0">
              <a:spcBef>
                <a:spcPts val="0"/>
              </a:spcBef>
              <a:buNone/>
            </a:pPr>
            <a:r>
              <a:rPr lang="en"/>
              <a:t>separate Drive power system is different from power system</a:t>
            </a:r>
          </a:p>
          <a:p>
            <a:pPr rtl="0">
              <a:spcBef>
                <a:spcPts val="0"/>
              </a:spcBef>
              <a:buNone/>
            </a:pPr>
            <a:r>
              <a:rPr lang="en"/>
              <a:t>one to power drive and other to power other systems</a:t>
            </a:r>
          </a:p>
          <a:p>
            <a:pPr>
              <a:spcBef>
                <a:spcPts val="0"/>
              </a:spcBef>
              <a:buNone/>
            </a:pPr>
            <a:r>
              <a:rPr lang="en"/>
              <a:t>and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3" name="Shape 303"/>
        <p:cNvGrpSpPr/>
        <p:nvPr/>
      </p:nvGrpSpPr>
      <p:grpSpPr>
        <a:xfrm>
          <a:off y="0" x="0"/>
          <a:ext cy="0" cx="0"/>
          <a:chOff y="0" x="0"/>
          <a:chExt cy="0" cx="0"/>
        </a:xfrm>
      </p:grpSpPr>
      <p:sp>
        <p:nvSpPr>
          <p:cNvPr id="304" name="Shape 30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5" name="Shape 30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second sem goals , non functional requirement to be operable using a mobile application</a:t>
            </a:r>
          </a:p>
          <a:p>
            <a:pPr rtl="0">
              <a:spcBef>
                <a:spcPts val="0"/>
              </a:spcBef>
              <a:buNone/>
            </a:pPr>
            <a:r>
              <a:t/>
            </a:r>
            <a:endParaRPr/>
          </a:p>
          <a:p>
            <a:pPr>
              <a:spcBef>
                <a:spcPts val="0"/>
              </a:spcBef>
              <a:buNone/>
            </a:pPr>
            <a:r>
              <a:rPr lang="en"/>
              <a:t>what reequirement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0" name="Shape 310"/>
        <p:cNvGrpSpPr/>
        <p:nvPr/>
      </p:nvGrpSpPr>
      <p:grpSpPr>
        <a:xfrm>
          <a:off y="0" x="0"/>
          <a:ext cy="0" cx="0"/>
          <a:chOff y="0" x="0"/>
          <a:chExt cy="0" cx="0"/>
        </a:xfrm>
      </p:grpSpPr>
      <p:sp>
        <p:nvSpPr>
          <p:cNvPr id="311" name="Shape 31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12" name="Shape 31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7" name="Shape 317"/>
        <p:cNvGrpSpPr/>
        <p:nvPr/>
      </p:nvGrpSpPr>
      <p:grpSpPr>
        <a:xfrm>
          <a:off y="0" x="0"/>
          <a:ext cy="0" cx="0"/>
          <a:chOff y="0" x="0"/>
          <a:chExt cy="0" cx="0"/>
        </a:xfrm>
      </p:grpSpPr>
      <p:sp>
        <p:nvSpPr>
          <p:cNvPr id="318" name="Shape 31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19" name="Shape 3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7" name="Shape 327"/>
        <p:cNvGrpSpPr/>
        <p:nvPr/>
      </p:nvGrpSpPr>
      <p:grpSpPr>
        <a:xfrm>
          <a:off y="0" x="0"/>
          <a:ext cy="0" cx="0"/>
          <a:chOff y="0" x="0"/>
          <a:chExt cy="0" cx="0"/>
        </a:xfrm>
      </p:grpSpPr>
      <p:sp>
        <p:nvSpPr>
          <p:cNvPr id="328" name="Shape 32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29" name="Shape 32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3" name="Shape 333"/>
        <p:cNvGrpSpPr/>
        <p:nvPr/>
      </p:nvGrpSpPr>
      <p:grpSpPr>
        <a:xfrm>
          <a:off y="0" x="0"/>
          <a:ext cy="0" cx="0"/>
          <a:chOff y="0" x="0"/>
          <a:chExt cy="0" cx="0"/>
        </a:xfrm>
      </p:grpSpPr>
      <p:sp>
        <p:nvSpPr>
          <p:cNvPr id="334" name="Shape 33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35" name="Shape 33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8" name="Shape 358"/>
        <p:cNvGrpSpPr/>
        <p:nvPr/>
      </p:nvGrpSpPr>
      <p:grpSpPr>
        <a:xfrm>
          <a:off y="0" x="0"/>
          <a:ext cy="0" cx="0"/>
          <a:chOff y="0" x="0"/>
          <a:chExt cy="0" cx="0"/>
        </a:xfrm>
      </p:grpSpPr>
      <p:sp>
        <p:nvSpPr>
          <p:cNvPr id="359" name="Shape 35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0" name="Shape 3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2" name="Shape 372"/>
        <p:cNvGrpSpPr/>
        <p:nvPr/>
      </p:nvGrpSpPr>
      <p:grpSpPr>
        <a:xfrm>
          <a:off y="0" x="0"/>
          <a:ext cy="0" cx="0"/>
          <a:chOff y="0" x="0"/>
          <a:chExt cy="0" cx="0"/>
        </a:xfrm>
      </p:grpSpPr>
      <p:sp>
        <p:nvSpPr>
          <p:cNvPr id="373" name="Shape 37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74" name="Shape 37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performed testes ...to validate localzation</a:t>
            </a:r>
          </a:p>
          <a:p>
            <a:pPr rtl="0">
              <a:spcBef>
                <a:spcPts val="0"/>
              </a:spcBef>
              <a:buNone/>
            </a:pPr>
            <a:r>
              <a:rPr lang="en"/>
              <a:t>acquire reliable sensor data </a:t>
            </a:r>
          </a:p>
          <a:p>
            <a:pPr>
              <a:spcBef>
                <a:spcPts val="0"/>
              </a:spcBef>
              <a:buNone/>
            </a:pPr>
            <a:r>
              <a:rPr lang="en"/>
              <a:t>we moved around a sqaure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0" name="Shape 380"/>
        <p:cNvGrpSpPr/>
        <p:nvPr/>
      </p:nvGrpSpPr>
      <p:grpSpPr>
        <a:xfrm>
          <a:off y="0" x="0"/>
          <a:ext cy="0" cx="0"/>
          <a:chOff y="0" x="0"/>
          <a:chExt cy="0" cx="0"/>
        </a:xfrm>
      </p:grpSpPr>
      <p:sp>
        <p:nvSpPr>
          <p:cNvPr id="381" name="Shape 38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2" name="Shape 38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Test1:Tiny error deviations (in mm) due to user error</a:t>
            </a:r>
          </a:p>
          <a:p>
            <a:pPr rtl="0" lvl="0">
              <a:spcBef>
                <a:spcPts val="0"/>
              </a:spcBef>
              <a:buClr>
                <a:schemeClr val="dk1"/>
              </a:buClr>
              <a:buSzPct val="100000"/>
              <a:buFont typeface="Arial"/>
              <a:buNone/>
            </a:pPr>
            <a:r>
              <a:rPr lang="en">
                <a:solidFill>
                  <a:schemeClr val="dk1"/>
                </a:solidFill>
              </a:rPr>
              <a:t>Test4:Goal was to test the Leica’s tracking abilities by suddenly varying speeds, travel direction, and overlay in an indoor environment</a:t>
            </a:r>
          </a:p>
          <a:p>
            <a:pPr>
              <a:spcBef>
                <a:spcPts val="0"/>
              </a:spcBef>
              <a:buNone/>
            </a:pPr>
            <a:r>
              <a:rPr lang="en"/>
              <a:t>80ft line to see how much data deviated from each other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 name="Shape 65"/>
        <p:cNvGrpSpPr/>
        <p:nvPr/>
      </p:nvGrpSpPr>
      <p:grpSpPr>
        <a:xfrm>
          <a:off y="0" x="0"/>
          <a:ext cy="0" cx="0"/>
          <a:chOff y="0" x="0"/>
          <a:chExt cy="0" cx="0"/>
        </a:xfrm>
      </p:grpSpPr>
      <p:sp>
        <p:nvSpPr>
          <p:cNvPr id="66" name="Shape 6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7" name="Shape 6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solidFill>
                  <a:schemeClr val="dk1"/>
                </a:solidFill>
              </a:rPr>
              <a:t>John has three kids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8" name="Shape 388"/>
        <p:cNvGrpSpPr/>
        <p:nvPr/>
      </p:nvGrpSpPr>
      <p:grpSpPr>
        <a:xfrm>
          <a:off y="0" x="0"/>
          <a:ext cy="0" cx="0"/>
          <a:chOff y="0" x="0"/>
          <a:chExt cy="0" cx="0"/>
        </a:xfrm>
      </p:grpSpPr>
      <p:sp>
        <p:nvSpPr>
          <p:cNvPr id="389" name="Shape 38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90" name="Shape 39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we took two different set of measurements, first one as you can see is more continous for tracking prism was moved along the square at a slower pace and second one we moved the tp at faster pace but we were still able to retain the shape. Te results of this experiments are quite precise and are in 4mm o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8" name="Shape 398"/>
        <p:cNvGrpSpPr/>
        <p:nvPr/>
      </p:nvGrpSpPr>
      <p:grpSpPr>
        <a:xfrm>
          <a:off y="0" x="0"/>
          <a:ext cy="0" cx="0"/>
          <a:chOff y="0" x="0"/>
          <a:chExt cy="0" cx="0"/>
        </a:xfrm>
      </p:grpSpPr>
      <p:sp>
        <p:nvSpPr>
          <p:cNvPr id="399" name="Shape 39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0" name="Shape 40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4" name="Shape 404"/>
        <p:cNvGrpSpPr/>
        <p:nvPr/>
      </p:nvGrpSpPr>
      <p:grpSpPr>
        <a:xfrm>
          <a:off y="0" x="0"/>
          <a:ext cy="0" cx="0"/>
          <a:chOff y="0" x="0"/>
          <a:chExt cy="0" cx="0"/>
        </a:xfrm>
      </p:grpSpPr>
      <p:sp>
        <p:nvSpPr>
          <p:cNvPr id="405" name="Shape 40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6" name="Shape 40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9" name="Shape 419"/>
        <p:cNvGrpSpPr/>
        <p:nvPr/>
      </p:nvGrpSpPr>
      <p:grpSpPr>
        <a:xfrm>
          <a:off y="0" x="0"/>
          <a:ext cy="0" cx="0"/>
          <a:chOff y="0" x="0"/>
          <a:chExt cy="0" cx="0"/>
        </a:xfrm>
      </p:grpSpPr>
      <p:sp>
        <p:nvSpPr>
          <p:cNvPr id="420" name="Shape 42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21" name="Shape 42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0" name="Shape 430"/>
        <p:cNvGrpSpPr/>
        <p:nvPr/>
      </p:nvGrpSpPr>
      <p:grpSpPr>
        <a:xfrm>
          <a:off y="0" x="0"/>
          <a:ext cy="0" cx="0"/>
          <a:chOff y="0" x="0"/>
          <a:chExt cy="0" cx="0"/>
        </a:xfrm>
      </p:grpSpPr>
      <p:sp>
        <p:nvSpPr>
          <p:cNvPr id="431" name="Shape 43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32" name="Shape 43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we started by designing the cad model for entire system and on the basis of that constructed our chasis to mount electronics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3" name="Shape 443"/>
        <p:cNvGrpSpPr/>
        <p:nvPr/>
      </p:nvGrpSpPr>
      <p:grpSpPr>
        <a:xfrm>
          <a:off y="0" x="0"/>
          <a:ext cy="0" cx="0"/>
          <a:chOff y="0" x="0"/>
          <a:chExt cy="0" cx="0"/>
        </a:xfrm>
      </p:grpSpPr>
      <p:sp>
        <p:nvSpPr>
          <p:cNvPr id="444" name="Shape 44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45" name="Shape 44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9" name="Shape 459"/>
        <p:cNvGrpSpPr/>
        <p:nvPr/>
      </p:nvGrpSpPr>
      <p:grpSpPr>
        <a:xfrm>
          <a:off y="0" x="0"/>
          <a:ext cy="0" cx="0"/>
          <a:chOff y="0" x="0"/>
          <a:chExt cy="0" cx="0"/>
        </a:xfrm>
      </p:grpSpPr>
      <p:sp>
        <p:nvSpPr>
          <p:cNvPr id="460" name="Shape 46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1" name="Shape 46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5" name="Shape 465"/>
        <p:cNvGrpSpPr/>
        <p:nvPr/>
      </p:nvGrpSpPr>
      <p:grpSpPr>
        <a:xfrm>
          <a:off y="0" x="0"/>
          <a:ext cy="0" cx="0"/>
          <a:chOff y="0" x="0"/>
          <a:chExt cy="0" cx="0"/>
        </a:xfrm>
      </p:grpSpPr>
      <p:sp>
        <p:nvSpPr>
          <p:cNvPr id="466" name="Shape 46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7" name="Shape 4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1" name="Shape 471"/>
        <p:cNvGrpSpPr/>
        <p:nvPr/>
      </p:nvGrpSpPr>
      <p:grpSpPr>
        <a:xfrm>
          <a:off y="0" x="0"/>
          <a:ext cy="0" cx="0"/>
          <a:chOff y="0" x="0"/>
          <a:chExt cy="0" cx="0"/>
        </a:xfrm>
      </p:grpSpPr>
      <p:sp>
        <p:nvSpPr>
          <p:cNvPr id="472" name="Shape 47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3" name="Shape 47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solidFill>
                  <a:schemeClr val="dk1"/>
                </a:solidFill>
              </a:rPr>
              <a:t>Work Breakdown structure</a:t>
            </a:r>
          </a:p>
          <a:p>
            <a:pPr rtl="0">
              <a:spcBef>
                <a:spcPts val="0"/>
              </a:spcBef>
              <a:buNone/>
            </a:pPr>
            <a:r>
              <a:rPr lang="en">
                <a:solidFill>
                  <a:schemeClr val="dk1"/>
                </a:solidFill>
              </a:rPr>
              <a:t>-Split up the work by subsystem, with two pseudo subsystems</a:t>
            </a:r>
          </a:p>
          <a:p>
            <a:pPr rtl="0">
              <a:spcBef>
                <a:spcPts val="0"/>
              </a:spcBef>
              <a:buNone/>
            </a:pPr>
            <a:r>
              <a:rPr lang="en">
                <a:solidFill>
                  <a:schemeClr val="dk1"/>
                </a:solidFill>
              </a:rPr>
              <a:t>-Things like localization, paint and power</a:t>
            </a:r>
          </a:p>
          <a:p>
            <a:pPr rtl="0">
              <a:spcBef>
                <a:spcPts val="0"/>
              </a:spcBef>
              <a:buNone/>
            </a:pPr>
            <a:r>
              <a:rPr lang="en">
                <a:solidFill>
                  <a:schemeClr val="dk1"/>
                </a:solidFill>
              </a:rPr>
              <a:t>-We integrate these subsystems through the integration pseudo subsystem</a:t>
            </a:r>
          </a:p>
          <a:p>
            <a:pPr rtl="0">
              <a:spcBef>
                <a:spcPts val="0"/>
              </a:spcBef>
              <a:buNone/>
            </a:pPr>
            <a:r>
              <a:rPr lang="en">
                <a:solidFill>
                  <a:schemeClr val="dk1"/>
                </a:solidFill>
              </a:rPr>
              <a:t>-We manage it with project management</a:t>
            </a:r>
          </a:p>
          <a:p>
            <a:pPr rtl="0">
              <a:spcBef>
                <a:spcPts val="0"/>
              </a:spcBef>
              <a:buNone/>
            </a:pPr>
            <a:r>
              <a:t/>
            </a:r>
            <a:endParaRPr>
              <a:solidFill>
                <a:schemeClr val="dk1"/>
              </a:solidFill>
            </a:endParaRPr>
          </a:p>
          <a:p>
            <a:pPr rtl="0">
              <a:spcBef>
                <a:spcPts val="0"/>
              </a:spcBef>
              <a:buNone/>
            </a:pPr>
            <a:r>
              <a:rPr lang="en">
                <a:solidFill>
                  <a:schemeClr val="dk1"/>
                </a:solidFill>
              </a:rPr>
              <a:t>We then break each sub or sudo subsystem down by expertise, mech, ee, cs</a:t>
            </a:r>
          </a:p>
          <a:p>
            <a:pPr rtl="0">
              <a:spcBef>
                <a:spcPts val="0"/>
              </a:spcBef>
              <a:buNone/>
            </a:pPr>
            <a:r>
              <a:rPr lang="en">
                <a:solidFill>
                  <a:schemeClr val="dk1"/>
                </a:solidFill>
              </a:rPr>
              <a:t>We want to make sure each task, no matter who it is given to, has an ‘expert’ they can go to to get help</a:t>
            </a:r>
          </a:p>
          <a:p>
            <a:pPr>
              <a:spcBef>
                <a:spcPts val="0"/>
              </a:spcBef>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7" name="Shape 477"/>
        <p:cNvGrpSpPr/>
        <p:nvPr/>
      </p:nvGrpSpPr>
      <p:grpSpPr>
        <a:xfrm>
          <a:off y="0" x="0"/>
          <a:ext cy="0" cx="0"/>
          <a:chOff y="0" x="0"/>
          <a:chExt cy="0" cx="0"/>
        </a:xfrm>
      </p:grpSpPr>
      <p:sp>
        <p:nvSpPr>
          <p:cNvPr id="478" name="Shape 47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9" name="Shape 47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So here is our entire work breakdown structure.  It is a little cumbersome, but I think our schedule better depicts the important tasks here.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1" name="Shape 71"/>
        <p:cNvGrpSpPr/>
        <p:nvPr/>
      </p:nvGrpSpPr>
      <p:grpSpPr>
        <a:xfrm>
          <a:off y="0" x="0"/>
          <a:ext cy="0" cx="0"/>
          <a:chOff y="0" x="0"/>
          <a:chExt cy="0" cx="0"/>
        </a:xfrm>
      </p:grpSpPr>
      <p:sp>
        <p:nvSpPr>
          <p:cNvPr id="72" name="Shape 7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3" name="Shape 7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solidFill>
                  <a:schemeClr val="dk1"/>
                </a:solidFill>
              </a:rPr>
              <a:t>John’s kids play soccer.</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3" name="Shape 483"/>
        <p:cNvGrpSpPr/>
        <p:nvPr/>
      </p:nvGrpSpPr>
      <p:grpSpPr>
        <a:xfrm>
          <a:off y="0" x="0"/>
          <a:ext cy="0" cx="0"/>
          <a:chOff y="0" x="0"/>
          <a:chExt cy="0" cx="0"/>
        </a:xfrm>
      </p:grpSpPr>
      <p:sp>
        <p:nvSpPr>
          <p:cNvPr id="484" name="Shape 48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5" name="Shape 48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We keep our schedule in Gannt chart form.  </a:t>
            </a:r>
          </a:p>
          <a:p>
            <a:pPr rtl="0">
              <a:spcBef>
                <a:spcPts val="0"/>
              </a:spcBef>
              <a:buNone/>
            </a:pPr>
            <a:r>
              <a:t/>
            </a:r>
            <a:endParaRPr/>
          </a:p>
          <a:p>
            <a:pPr rtl="0">
              <a:spcBef>
                <a:spcPts val="0"/>
              </a:spcBef>
              <a:buNone/>
            </a:pPr>
            <a:r>
              <a:rPr lang="en"/>
              <a:t>Green is obviously good and marks completion of tasks</a:t>
            </a:r>
          </a:p>
          <a:p>
            <a:pPr rtl="0">
              <a:spcBef>
                <a:spcPts val="0"/>
              </a:spcBef>
              <a:buNone/>
            </a:pPr>
            <a:r>
              <a:rPr lang="en"/>
              <a:t>Red is bad and marks tasks that have gone over the deadline and still not complete.</a:t>
            </a:r>
          </a:p>
          <a:p>
            <a:pPr rtl="0">
              <a:spcBef>
                <a:spcPts val="0"/>
              </a:spcBef>
              <a:buNone/>
            </a:pPr>
            <a:r>
              <a:rPr lang="en"/>
              <a:t>Blue is completed tasks beyound deadlines</a:t>
            </a:r>
          </a:p>
          <a:p>
            <a:pPr rtl="0">
              <a:spcBef>
                <a:spcPts val="0"/>
              </a:spcBef>
              <a:buNone/>
            </a:pPr>
            <a:r>
              <a:rPr lang="en"/>
              <a:t>Yellow is yet to be completed</a:t>
            </a:r>
          </a:p>
          <a:p>
            <a:pPr rtl="0">
              <a:spcBef>
                <a:spcPts val="0"/>
              </a:spcBef>
              <a:buNone/>
            </a:pPr>
            <a:r>
              <a:rPr lang="en"/>
              <a:t>Gray is when we planned to start</a:t>
            </a:r>
          </a:p>
          <a:p>
            <a:pPr rtl="0" lvl="0">
              <a:spcBef>
                <a:spcPts val="0"/>
              </a:spcBef>
              <a:buClr>
                <a:schemeClr val="dk1"/>
              </a:buClr>
              <a:buFont typeface="Arial"/>
              <a:buNone/>
            </a:pPr>
            <a:r>
              <a:t/>
            </a:r>
            <a:endParaRPr>
              <a:solidFill>
                <a:schemeClr val="dk1"/>
              </a:solidFill>
            </a:endParaRPr>
          </a:p>
          <a:p>
            <a:pPr rtl="0" lvl="0">
              <a:spcBef>
                <a:spcPts val="0"/>
              </a:spcBef>
              <a:buClr>
                <a:schemeClr val="dk1"/>
              </a:buClr>
              <a:buSzPct val="100000"/>
              <a:buFont typeface="Arial"/>
              <a:buNone/>
            </a:pPr>
            <a:r>
              <a:rPr lang="en">
                <a:solidFill>
                  <a:schemeClr val="dk1"/>
                </a:solidFill>
              </a:rPr>
              <a:t>Our schedule is broken down daily and extends through december</a:t>
            </a:r>
          </a:p>
          <a:p>
            <a:pPr rtl="0">
              <a:spcBef>
                <a:spcPts val="0"/>
              </a:spcBef>
              <a:buNone/>
            </a:pPr>
            <a:r>
              <a:t/>
            </a:r>
            <a:endParaRPr/>
          </a:p>
          <a:p>
            <a:pPr rtl="0">
              <a:spcBef>
                <a:spcPts val="0"/>
              </a:spcBef>
              <a:buNone/>
            </a:pPr>
            <a:r>
              <a:rPr lang="en"/>
              <a:t>For our next Project Review in purple, we plan to do a bunch of small tasks like demonstrate radio communication, show live data from the tracking station and drive our robot base</a:t>
            </a:r>
          </a:p>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9" name="Shape 489"/>
        <p:cNvGrpSpPr/>
        <p:nvPr/>
      </p:nvGrpSpPr>
      <p:grpSpPr>
        <a:xfrm>
          <a:off y="0" x="0"/>
          <a:ext cy="0" cx="0"/>
          <a:chOff y="0" x="0"/>
          <a:chExt cy="0" cx="0"/>
        </a:xfrm>
      </p:grpSpPr>
      <p:sp>
        <p:nvSpPr>
          <p:cNvPr id="490" name="Shape 49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91" name="Shape 49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solidFill>
                  <a:schemeClr val="dk1"/>
                </a:solidFill>
              </a:rPr>
              <a:t>The following review will have items like proper data transfer from the tracking station to the CPU and some motion planning in the form of a rectangle.</a:t>
            </a:r>
          </a:p>
          <a:p>
            <a:pPr rtl="0">
              <a:spcBef>
                <a:spcPts val="0"/>
              </a:spcBef>
              <a:buNone/>
            </a:pPr>
            <a:r>
              <a:t/>
            </a:r>
            <a:endParaRPr>
              <a:solidFill>
                <a:schemeClr val="dk1"/>
              </a:solidFill>
            </a:endParaRPr>
          </a:p>
          <a:p>
            <a:pPr rtl="0" lvl="0">
              <a:spcBef>
                <a:spcPts val="0"/>
              </a:spcBef>
              <a:buNone/>
            </a:pPr>
            <a:r>
              <a:rPr lang="en">
                <a:solidFill>
                  <a:schemeClr val="dk1"/>
                </a:solidFill>
              </a:rPr>
              <a:t>Project Review 5 will demonstrate our full painting system.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5" name="Shape 495"/>
        <p:cNvGrpSpPr/>
        <p:nvPr/>
      </p:nvGrpSpPr>
      <p:grpSpPr>
        <a:xfrm>
          <a:off y="0" x="0"/>
          <a:ext cy="0" cx="0"/>
          <a:chOff y="0" x="0"/>
          <a:chExt cy="0" cx="0"/>
        </a:xfrm>
      </p:grpSpPr>
      <p:sp>
        <p:nvSpPr>
          <p:cNvPr id="496" name="Shape 49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97" name="Shape 49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solidFill>
                  <a:schemeClr val="dk1"/>
                </a:solidFill>
              </a:rPr>
              <a:t>Finally, here are our 2nd semester goals running into our spring validation experiment which includes …</a:t>
            </a:r>
          </a:p>
          <a:p>
            <a:pPr rtl="0" lvl="0">
              <a:spcBef>
                <a:spcPts val="0"/>
              </a:spcBef>
              <a:buNone/>
            </a:pPr>
            <a:r>
              <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5" name="Shape 515"/>
        <p:cNvGrpSpPr/>
        <p:nvPr/>
      </p:nvGrpSpPr>
      <p:grpSpPr>
        <a:xfrm>
          <a:off y="0" x="0"/>
          <a:ext cy="0" cx="0"/>
          <a:chOff y="0" x="0"/>
          <a:chExt cy="0" cx="0"/>
        </a:xfrm>
      </p:grpSpPr>
      <p:sp>
        <p:nvSpPr>
          <p:cNvPr id="516" name="Shape 51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17" name="Shape 51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Leica station:</a:t>
            </a:r>
          </a:p>
          <a:p>
            <a:pPr rtl="0" indent="0" marL="457200">
              <a:spcBef>
                <a:spcPts val="0"/>
              </a:spcBef>
              <a:buNone/>
            </a:pPr>
            <a:r>
              <a:rPr lang="en"/>
              <a:t>1.securely mount the tracking station</a:t>
            </a:r>
          </a:p>
          <a:p>
            <a:pPr rtl="0" indent="0" marL="457200">
              <a:spcBef>
                <a:spcPts val="0"/>
              </a:spcBef>
              <a:buNone/>
            </a:pPr>
            <a:r>
              <a:rPr lang="en"/>
              <a:t>2.give it an initial position</a:t>
            </a:r>
          </a:p>
          <a:p>
            <a:pPr rtl="0" indent="0" marL="457200">
              <a:spcBef>
                <a:spcPts val="0"/>
              </a:spcBef>
              <a:buNone/>
            </a:pPr>
            <a:r>
              <a:rPr lang="en"/>
              <a:t>3.initialize a connection to receive position data and send it to the base</a:t>
            </a:r>
          </a:p>
          <a:p>
            <a:pPr rtl="0" indent="0" marL="457200">
              <a:spcBef>
                <a:spcPts val="0"/>
              </a:spcBef>
              <a:buNone/>
            </a:pPr>
            <a:r>
              <a:rPr lang="en"/>
              <a:t>4.paint a Rectangle</a:t>
            </a:r>
          </a:p>
          <a:p>
            <a:pPr rtl="0" indent="0" marL="457200">
              <a:spcBef>
                <a:spcPts val="0"/>
              </a:spcBef>
              <a:buNone/>
            </a:pPr>
            <a:r>
              <a:t/>
            </a:r>
            <a:endParaRPr/>
          </a:p>
          <a:p>
            <a:pPr rtl="0" indent="0" marL="0">
              <a:spcBef>
                <a:spcPts val="0"/>
              </a:spcBef>
              <a:buNone/>
            </a:pPr>
            <a:r>
              <a:rPr lang="en"/>
              <a:t>Script: </a:t>
            </a:r>
          </a:p>
          <a:p>
            <a:pPr rtl="0" indent="0" marL="0">
              <a:spcBef>
                <a:spcPts val="0"/>
              </a:spcBef>
              <a:buNone/>
            </a:pPr>
            <a:r>
              <a:t/>
            </a:r>
            <a:endParaRPr/>
          </a:p>
          <a:p>
            <a:pPr rtl="0" lvl="0" indent="-317500" marL="457200">
              <a:spcBef>
                <a:spcPts val="0"/>
              </a:spcBef>
              <a:buClr>
                <a:srgbClr val="000000"/>
              </a:buClr>
              <a:buSzPct val="127272"/>
              <a:buFont typeface="Arial"/>
              <a:buChar char="●"/>
            </a:pPr>
            <a:r>
              <a:rPr lang="en"/>
              <a:t>Our Fall Validation Experiment will test our ability to draw a 12’ x 16’ rectangle with a center-line. We consider the center and borderline to be the most important features of a soccer field. This is going to take place on a 24’x18’ canvas that we will tape to the ground.</a:t>
            </a:r>
          </a:p>
          <a:p>
            <a:pPr rtl="0" lvl="0" indent="-317500" marL="457200">
              <a:spcBef>
                <a:spcPts val="0"/>
              </a:spcBef>
              <a:buClr>
                <a:srgbClr val="000000"/>
              </a:buClr>
              <a:buSzPct val="127272"/>
              <a:buFont typeface="Arial"/>
              <a:buChar char="●"/>
            </a:pPr>
            <a:r>
              <a:rPr lang="en"/>
              <a:t>At the beginning of this test, we will first go through the procedure required to set up the tracking station and our mobile robot This involves:</a:t>
            </a:r>
          </a:p>
          <a:p>
            <a:pPr rtl="0" lvl="1" indent="-317500" marL="914400">
              <a:spcBef>
                <a:spcPts val="0"/>
              </a:spcBef>
              <a:buClr>
                <a:srgbClr val="000000"/>
              </a:buClr>
              <a:buSzPct val="127272"/>
              <a:buFont typeface="Courier New"/>
              <a:buChar char="o"/>
            </a:pPr>
            <a:r>
              <a:rPr lang="en"/>
              <a:t>First, firmly mounting the tracking station 10 ft away from the rectangle</a:t>
            </a:r>
          </a:p>
          <a:p>
            <a:pPr rtl="0" lvl="1" indent="-317500" marL="914400">
              <a:spcBef>
                <a:spcPts val="0"/>
              </a:spcBef>
              <a:buClr>
                <a:srgbClr val="000000"/>
              </a:buClr>
              <a:buSzPct val="127272"/>
              <a:buFont typeface="Courier New"/>
              <a:buChar char="o"/>
            </a:pPr>
            <a:r>
              <a:rPr lang="en"/>
              <a:t>Next, the user has to manually aim the tracking laser at the 360 degree prism to acquire an initial position</a:t>
            </a:r>
          </a:p>
          <a:p>
            <a:pPr rtl="0" lvl="1" indent="-317500" marL="914400">
              <a:spcBef>
                <a:spcPts val="0"/>
              </a:spcBef>
              <a:buClr>
                <a:srgbClr val="000000"/>
              </a:buClr>
              <a:buSzPct val="127272"/>
              <a:buFont typeface="Courier New"/>
              <a:buChar char="o"/>
            </a:pPr>
            <a:r>
              <a:rPr lang="en"/>
              <a:t>Next, we will acquire a connection to the tracking station with a pc and begin transmitting data to the fieldDroid</a:t>
            </a:r>
          </a:p>
          <a:p>
            <a:pPr rtl="0" lvl="1" indent="-317500" marL="914400">
              <a:spcBef>
                <a:spcPts val="0"/>
              </a:spcBef>
              <a:buClr>
                <a:srgbClr val="000000"/>
              </a:buClr>
              <a:buSzPct val="127272"/>
              <a:buFont typeface="Courier New"/>
              <a:buChar char="o"/>
            </a:pPr>
            <a:r>
              <a:rPr lang="en"/>
              <a:t>At this point, we can sit back and watch the bot paint our design.</a:t>
            </a:r>
          </a:p>
          <a:p>
            <a:pPr rtl="0" lvl="0" indent="-317500" marL="457200">
              <a:spcBef>
                <a:spcPts val="0"/>
              </a:spcBef>
              <a:buClr>
                <a:srgbClr val="000000"/>
              </a:buClr>
              <a:buSzPct val="127272"/>
              <a:buFont typeface="Arial"/>
              <a:buChar char="●"/>
            </a:pPr>
            <a:r>
              <a:rPr lang="en"/>
              <a:t>So why this test?</a:t>
            </a:r>
          </a:p>
          <a:p>
            <a:pPr rtl="0" lvl="1" indent="-317500" marL="914400">
              <a:spcBef>
                <a:spcPts val="0"/>
              </a:spcBef>
              <a:buClr>
                <a:srgbClr val="000000"/>
              </a:buClr>
              <a:buSzPct val="127272"/>
              <a:buFont typeface="Courier New"/>
              <a:buChar char="o"/>
            </a:pPr>
            <a:r>
              <a:rPr lang="en"/>
              <a:t>First, this will be a proof of concept demonstrating our method of localization and navigation</a:t>
            </a:r>
          </a:p>
          <a:p>
            <a:pPr rtl="0" lvl="1" indent="-317500" marL="914400">
              <a:spcBef>
                <a:spcPts val="0"/>
              </a:spcBef>
              <a:buClr>
                <a:srgbClr val="000000"/>
              </a:buClr>
              <a:buSzPct val="127272"/>
              <a:buFont typeface="Courier New"/>
              <a:buChar char="o"/>
            </a:pPr>
            <a:r>
              <a:rPr lang="en"/>
              <a:t>Second, we will gain valuable localization data which we can use to gauge system features such as speed, accuracy and effiiency. This will tell us what we need to refing during the 2nd semester</a:t>
            </a:r>
          </a:p>
          <a:p>
            <a:pPr rtl="0" lvl="1" indent="-317500" marL="914400">
              <a:spcBef>
                <a:spcPts val="0"/>
              </a:spcBef>
              <a:buClr>
                <a:srgbClr val="000000"/>
              </a:buClr>
              <a:buSzPct val="127272"/>
              <a:buFont typeface="Courier New"/>
              <a:buChar char="o"/>
            </a:pPr>
            <a:r>
              <a:rPr lang="en"/>
              <a:t>Finally, we haven’t built a paint system before and this will test whether our current method of painting is reliable or not</a:t>
            </a:r>
          </a:p>
          <a:p>
            <a:pPr rtl="0" indent="0" marL="45720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3" name="Shape 523"/>
        <p:cNvGrpSpPr/>
        <p:nvPr/>
      </p:nvGrpSpPr>
      <p:grpSpPr>
        <a:xfrm>
          <a:off y="0" x="0"/>
          <a:ext cy="0" cx="0"/>
          <a:chOff y="0" x="0"/>
          <a:chExt cy="0" cx="0"/>
        </a:xfrm>
      </p:grpSpPr>
      <p:sp>
        <p:nvSpPr>
          <p:cNvPr id="524" name="Shape 52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25" name="Shape 52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Procedure:</a:t>
            </a:r>
          </a:p>
          <a:p>
            <a:pPr rtl="0">
              <a:spcBef>
                <a:spcPts val="0"/>
              </a:spcBef>
              <a:buNone/>
            </a:pPr>
            <a:r>
              <a:rPr lang="en"/>
              <a:t>The procedure to test this system will be much easier as we have added user interface abilities and usability features</a:t>
            </a:r>
          </a:p>
          <a:p>
            <a:pPr rtl="0">
              <a:spcBef>
                <a:spcPts val="0"/>
              </a:spcBef>
              <a:buNone/>
            </a:pPr>
            <a:r>
              <a:t/>
            </a:r>
            <a:endParaRPr/>
          </a:p>
          <a:p>
            <a:pPr rtl="0">
              <a:spcBef>
                <a:spcPts val="0"/>
              </a:spcBef>
              <a:buNone/>
            </a:pPr>
            <a:r>
              <a:rPr lang="en"/>
              <a:t>Differences: more complex patterns including text, we will be painting on grass in the exact environment our bot is intended for.</a:t>
            </a:r>
          </a:p>
          <a:p>
            <a:pPr rtl="0">
              <a:spcBef>
                <a:spcPts val="0"/>
              </a:spcBef>
              <a:buNone/>
            </a:pPr>
            <a:r>
              <a:t/>
            </a:r>
            <a:endParaRPr/>
          </a:p>
          <a:p>
            <a:pPr rtl="0">
              <a:spcBef>
                <a:spcPts val="0"/>
              </a:spcBef>
              <a:buNone/>
            </a:pPr>
            <a:r>
              <a:rPr lang="en"/>
              <a:t>Script:</a:t>
            </a:r>
          </a:p>
          <a:p>
            <a:pPr rtl="0">
              <a:spcBef>
                <a:spcPts val="0"/>
              </a:spcBef>
              <a:buNone/>
            </a:pPr>
            <a:r>
              <a:t/>
            </a:r>
            <a:endParaRPr/>
          </a:p>
          <a:p>
            <a:pPr rtl="0" lvl="0" indent="-317500" marL="457200">
              <a:spcBef>
                <a:spcPts val="0"/>
              </a:spcBef>
              <a:buClr>
                <a:srgbClr val="000000"/>
              </a:buClr>
              <a:buSzPct val="127272"/>
              <a:buFont typeface="Arial"/>
              <a:buChar char="●"/>
            </a:pPr>
            <a:r>
              <a:rPr lang="en"/>
              <a:t>Our spring validation experiment will be a more complex version of the previous experiment where we paint a complete soccer field.</a:t>
            </a:r>
          </a:p>
          <a:p>
            <a:pPr rtl="0" lvl="1" indent="-317500" marL="914400">
              <a:spcBef>
                <a:spcPts val="0"/>
              </a:spcBef>
              <a:buClr>
                <a:srgbClr val="000000"/>
              </a:buClr>
              <a:buSzPct val="127272"/>
              <a:buFont typeface="Courier New"/>
              <a:buChar char="o"/>
            </a:pPr>
            <a:r>
              <a:rPr lang="en"/>
              <a:t>This includes field markings and team names on the side of each field</a:t>
            </a:r>
          </a:p>
          <a:p>
            <a:pPr rtl="0" lvl="1" indent="-317500" marL="914400">
              <a:spcBef>
                <a:spcPts val="0"/>
              </a:spcBef>
              <a:buClr>
                <a:srgbClr val="000000"/>
              </a:buClr>
              <a:buSzPct val="127272"/>
              <a:buFont typeface="Courier New"/>
              <a:buChar char="o"/>
            </a:pPr>
            <a:r>
              <a:rPr lang="en"/>
              <a:t>We will do this outside on a yet to be determined flat plot of grass</a:t>
            </a:r>
          </a:p>
          <a:p>
            <a:pPr rtl="0" lvl="0" indent="-317500" marL="457200">
              <a:spcBef>
                <a:spcPts val="0"/>
              </a:spcBef>
              <a:buClr>
                <a:srgbClr val="000000"/>
              </a:buClr>
              <a:buSzPct val="127272"/>
              <a:buFont typeface="Arial"/>
              <a:buChar char="●"/>
            </a:pPr>
            <a:r>
              <a:rPr lang="en"/>
              <a:t>The set-up procedure for this test will be much simpler.</a:t>
            </a:r>
          </a:p>
          <a:p>
            <a:pPr rtl="0" lvl="1" indent="-317500" marL="914400">
              <a:spcBef>
                <a:spcPts val="0"/>
              </a:spcBef>
              <a:buClr>
                <a:srgbClr val="000000"/>
              </a:buClr>
              <a:buSzPct val="127272"/>
              <a:buFont typeface="Courier New"/>
              <a:buChar char="o"/>
            </a:pPr>
            <a:r>
              <a:rPr lang="en"/>
              <a:t>Initially, we still need to mount and manually aim the tracking station but</a:t>
            </a:r>
          </a:p>
          <a:p>
            <a:pPr rtl="0" lvl="1" indent="-317500" marL="914400">
              <a:spcBef>
                <a:spcPts val="0"/>
              </a:spcBef>
              <a:buClr>
                <a:srgbClr val="000000"/>
              </a:buClr>
              <a:buSzPct val="127272"/>
              <a:buFont typeface="Courier New"/>
              <a:buChar char="o"/>
            </a:pPr>
            <a:r>
              <a:rPr lang="en"/>
              <a:t>We plan to have a mobile user interface to establish a connection between the tracking station and the FielDroid.</a:t>
            </a:r>
          </a:p>
          <a:p>
            <a:pPr rtl="0" lvl="1" indent="-317500" marL="914400">
              <a:spcBef>
                <a:spcPts val="0"/>
              </a:spcBef>
              <a:buClr>
                <a:srgbClr val="000000"/>
              </a:buClr>
              <a:buSzPct val="127272"/>
              <a:buFont typeface="Courier New"/>
              <a:buChar char="o"/>
            </a:pPr>
            <a:r>
              <a:rPr lang="en"/>
              <a:t>Then all that the user needs to do is select a standard soccer field option and press GO!</a:t>
            </a:r>
          </a:p>
          <a:p>
            <a:pPr rtl="0" lvl="0" indent="-317500" marL="457200">
              <a:spcBef>
                <a:spcPts val="0"/>
              </a:spcBef>
              <a:buClr>
                <a:srgbClr val="000000"/>
              </a:buClr>
              <a:buSzPct val="127272"/>
              <a:buFont typeface="Arial"/>
              <a:buChar char="●"/>
            </a:pPr>
            <a:r>
              <a:rPr lang="en"/>
              <a:t>We hope to get a time lapsed video of this test to demonstrate our ability to paint the entire field.</a:t>
            </a:r>
          </a:p>
          <a:p>
            <a:pPr rtl="0" lvl="0" indent="-317500" marL="457200">
              <a:spcBef>
                <a:spcPts val="0"/>
              </a:spcBef>
              <a:buClr>
                <a:srgbClr val="000000"/>
              </a:buClr>
              <a:buSzPct val="127272"/>
              <a:buFont typeface="Arial"/>
              <a:buChar char="●"/>
            </a:pPr>
            <a:r>
              <a:rPr lang="en"/>
              <a:t>We can prove that our system works in it’s intended environment, which is a field grass</a:t>
            </a:r>
          </a:p>
          <a:p>
            <a:pPr rtl="0" lvl="0" indent="-317500" marL="457200">
              <a:spcBef>
                <a:spcPts val="0"/>
              </a:spcBef>
              <a:buClr>
                <a:srgbClr val="000000"/>
              </a:buClr>
              <a:buSzPct val="127272"/>
              <a:buFont typeface="Arial"/>
              <a:buChar char="●"/>
            </a:pPr>
            <a:r>
              <a:rPr lang="en"/>
              <a:t>We can also use the localization data we recieve from this to verify that we are fulfilling our acuracy, speed, and efficicency requirements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0" name="Shape 530"/>
        <p:cNvGrpSpPr/>
        <p:nvPr/>
      </p:nvGrpSpPr>
      <p:grpSpPr>
        <a:xfrm>
          <a:off y="0" x="0"/>
          <a:ext cy="0" cx="0"/>
          <a:chOff y="0" x="0"/>
          <a:chExt cy="0" cx="0"/>
        </a:xfrm>
      </p:grpSpPr>
      <p:sp>
        <p:nvSpPr>
          <p:cNvPr id="531" name="Shape 53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32" name="Shape 53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buClr>
                <a:schemeClr val="dk1"/>
              </a:buClr>
              <a:buSzPct val="100000"/>
              <a:buFont typeface="Arial"/>
              <a:buNone/>
            </a:pPr>
            <a:r>
              <a:rPr lang="en">
                <a:solidFill>
                  <a:schemeClr val="dk1"/>
                </a:solidFill>
              </a:rPr>
              <a:t>a.</a:t>
            </a:r>
            <a:r>
              <a:rPr sz="700" lang="en">
                <a:solidFill>
                  <a:schemeClr val="dk1"/>
                </a:solidFill>
              </a:rPr>
              <a:t>       </a:t>
            </a:r>
            <a:r>
              <a:rPr lang="en">
                <a:solidFill>
                  <a:schemeClr val="dk1"/>
                </a:solidFill>
              </a:rPr>
              <a:t>Budget. Answer these key questions:</a:t>
            </a:r>
          </a:p>
          <a:p>
            <a:pPr rtl="0" lvl="0" indent="0" marL="457200">
              <a:lnSpc>
                <a:spcPct val="115000"/>
              </a:lnSpc>
              <a:spcBef>
                <a:spcPts val="0"/>
              </a:spcBef>
              <a:buClr>
                <a:schemeClr val="dk1"/>
              </a:buClr>
              <a:buSzPct val="100000"/>
              <a:buFont typeface="Arial"/>
              <a:buNone/>
            </a:pPr>
            <a:r>
              <a:rPr lang="en">
                <a:solidFill>
                  <a:schemeClr val="dk1"/>
                </a:solidFill>
              </a:rPr>
              <a:t>i.</a:t>
            </a:r>
            <a:r>
              <a:rPr sz="700" lang="en">
                <a:solidFill>
                  <a:schemeClr val="dk1"/>
                </a:solidFill>
              </a:rPr>
              <a:t>         </a:t>
            </a:r>
            <a:r>
              <a:rPr lang="en">
                <a:solidFill>
                  <a:schemeClr val="dk1"/>
                </a:solidFill>
              </a:rPr>
              <a:t>What is your total budget?  ~$1,000</a:t>
            </a:r>
          </a:p>
          <a:p>
            <a:pPr rtl="0" lvl="0" indent="0" marL="457200">
              <a:lnSpc>
                <a:spcPct val="115000"/>
              </a:lnSpc>
              <a:spcBef>
                <a:spcPts val="0"/>
              </a:spcBef>
              <a:buClr>
                <a:schemeClr val="dk1"/>
              </a:buClr>
              <a:buSzPct val="100000"/>
              <a:buFont typeface="Arial"/>
              <a:buNone/>
            </a:pPr>
            <a:r>
              <a:rPr lang="en">
                <a:solidFill>
                  <a:schemeClr val="dk1"/>
                </a:solidFill>
              </a:rPr>
              <a:t>ii.</a:t>
            </a:r>
            <a:r>
              <a:rPr sz="700" lang="en">
                <a:solidFill>
                  <a:schemeClr val="dk1"/>
                </a:solidFill>
              </a:rPr>
              <a:t>       </a:t>
            </a:r>
            <a:r>
              <a:rPr lang="en">
                <a:solidFill>
                  <a:schemeClr val="dk1"/>
                </a:solidFill>
              </a:rPr>
              <a:t>What are the big-ticket items that comprise the majority of your budget?  External framing and prism</a:t>
            </a:r>
          </a:p>
          <a:p>
            <a:pPr rtl="0" indent="0" marL="457200">
              <a:lnSpc>
                <a:spcPct val="115000"/>
              </a:lnSpc>
              <a:spcBef>
                <a:spcPts val="0"/>
              </a:spcBef>
              <a:buNone/>
            </a:pPr>
            <a:r>
              <a:rPr lang="en">
                <a:solidFill>
                  <a:schemeClr val="dk1"/>
                </a:solidFill>
              </a:rPr>
              <a:t>iii.</a:t>
            </a:r>
            <a:r>
              <a:rPr sz="700" lang="en">
                <a:solidFill>
                  <a:schemeClr val="dk1"/>
                </a:solidFill>
              </a:rPr>
              <a:t>      </a:t>
            </a:r>
            <a:r>
              <a:rPr lang="en">
                <a:solidFill>
                  <a:schemeClr val="dk1"/>
                </a:solidFill>
              </a:rPr>
              <a:t>How much/what percentage have you spent to date?	25% we want some room for spending in the 2nd semester. We have borrowed a lot of our high cost components.</a:t>
            </a:r>
          </a:p>
          <a:p>
            <a:pPr rtl="0" indent="0" marL="457200">
              <a:lnSpc>
                <a:spcPct val="115000"/>
              </a:lnSpc>
              <a:spcBef>
                <a:spcPts val="0"/>
              </a:spcBef>
              <a:buNone/>
            </a:pPr>
            <a:r>
              <a:t/>
            </a:r>
            <a:endParaRPr>
              <a:solidFill>
                <a:schemeClr val="dk1"/>
              </a:solidFill>
            </a:endParaRPr>
          </a:p>
          <a:p>
            <a:pPr rtl="0" indent="0" marL="457200">
              <a:lnSpc>
                <a:spcPct val="115000"/>
              </a:lnSpc>
              <a:spcBef>
                <a:spcPts val="0"/>
              </a:spcBef>
              <a:buNone/>
            </a:pPr>
            <a:r>
              <a:rPr lang="en">
                <a:solidFill>
                  <a:schemeClr val="dk1"/>
                </a:solidFill>
              </a:rPr>
              <a:t>We plan on purchasing the items in red</a:t>
            </a:r>
          </a:p>
          <a:p>
            <a:pPr rtl="0" indent="0" marL="457200">
              <a:lnSpc>
                <a:spcPct val="115000"/>
              </a:lnSpc>
              <a:spcBef>
                <a:spcPts val="0"/>
              </a:spcBef>
              <a:buNone/>
            </a:pPr>
            <a:r>
              <a:t/>
            </a:r>
            <a:endParaRPr>
              <a:solidFill>
                <a:schemeClr val="dk1"/>
              </a:solidFill>
            </a:endParaRPr>
          </a:p>
          <a:p>
            <a:pPr rtl="0" indent="0" marL="457200">
              <a:lnSpc>
                <a:spcPct val="115000"/>
              </a:lnSpc>
              <a:spcBef>
                <a:spcPts val="0"/>
              </a:spcBef>
              <a:buNone/>
            </a:pPr>
            <a:r>
              <a:rPr lang="en">
                <a:solidFill>
                  <a:schemeClr val="dk1"/>
                </a:solidFill>
              </a:rPr>
              <a:t>Script:</a:t>
            </a:r>
          </a:p>
          <a:p>
            <a:pPr rtl="0" lvl="0" indent="-317500" marL="457200">
              <a:lnSpc>
                <a:spcPct val="115000"/>
              </a:lnSpc>
              <a:spcBef>
                <a:spcPts val="0"/>
              </a:spcBef>
              <a:buClr>
                <a:schemeClr val="dk1"/>
              </a:buClr>
              <a:buSzPct val="127272"/>
              <a:buFont typeface="Arial"/>
              <a:buChar char="●"/>
            </a:pPr>
            <a:r>
              <a:rPr lang="en">
                <a:solidFill>
                  <a:schemeClr val="dk1"/>
                </a:solidFill>
              </a:rPr>
              <a:t>Here is our budget sheet. The green items have been recieved, the yellow items have been purchased, and the red items are yet to be purchased.</a:t>
            </a:r>
          </a:p>
          <a:p>
            <a:pPr rtl="0" lvl="0" indent="-317500" marL="457200">
              <a:lnSpc>
                <a:spcPct val="115000"/>
              </a:lnSpc>
              <a:spcBef>
                <a:spcPts val="0"/>
              </a:spcBef>
              <a:buClr>
                <a:schemeClr val="dk1"/>
              </a:buClr>
              <a:buSzPct val="127272"/>
              <a:buFont typeface="Arial"/>
              <a:buChar char="●"/>
            </a:pPr>
            <a:r>
              <a:rPr lang="en">
                <a:solidFill>
                  <a:schemeClr val="dk1"/>
                </a:solidFill>
              </a:rPr>
              <a:t>We initially expected our budget to be just under $4000 but we were able to borrow a few of our most important components from the FRC and our sponsor  at Sensible Machines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7" name="Shape 537"/>
        <p:cNvGrpSpPr/>
        <p:nvPr/>
      </p:nvGrpSpPr>
      <p:grpSpPr>
        <a:xfrm>
          <a:off y="0" x="0"/>
          <a:ext cy="0" cx="0"/>
          <a:chOff y="0" x="0"/>
          <a:chExt cy="0" cx="0"/>
        </a:xfrm>
      </p:grpSpPr>
      <p:sp>
        <p:nvSpPr>
          <p:cNvPr id="538" name="Shape 53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39" name="Shape 53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buNone/>
            </a:pPr>
            <a:r>
              <a:rPr lang="en">
                <a:solidFill>
                  <a:schemeClr val="dk1"/>
                </a:solidFill>
              </a:rPr>
              <a:t>a.</a:t>
            </a:r>
            <a:r>
              <a:rPr sz="700" lang="en">
                <a:solidFill>
                  <a:schemeClr val="dk1"/>
                </a:solidFill>
              </a:rPr>
              <a:t>       </a:t>
            </a:r>
            <a:r>
              <a:rPr lang="en">
                <a:solidFill>
                  <a:schemeClr val="dk1"/>
                </a:solidFill>
              </a:rPr>
              <a:t>Budget. Answer these key questions:</a:t>
            </a:r>
          </a:p>
          <a:p>
            <a:pPr rtl="0" lvl="0" indent="0" marL="457200">
              <a:lnSpc>
                <a:spcPct val="115000"/>
              </a:lnSpc>
              <a:spcBef>
                <a:spcPts val="0"/>
              </a:spcBef>
              <a:buNone/>
            </a:pPr>
            <a:r>
              <a:rPr lang="en">
                <a:solidFill>
                  <a:schemeClr val="dk1"/>
                </a:solidFill>
              </a:rPr>
              <a:t>i.</a:t>
            </a:r>
            <a:r>
              <a:rPr sz="700" lang="en">
                <a:solidFill>
                  <a:schemeClr val="dk1"/>
                </a:solidFill>
              </a:rPr>
              <a:t>         </a:t>
            </a:r>
            <a:r>
              <a:rPr lang="en">
                <a:solidFill>
                  <a:schemeClr val="dk1"/>
                </a:solidFill>
              </a:rPr>
              <a:t>What is your total budget?</a:t>
            </a:r>
          </a:p>
          <a:p>
            <a:pPr rtl="0" lvl="0" indent="0" marL="457200">
              <a:lnSpc>
                <a:spcPct val="115000"/>
              </a:lnSpc>
              <a:spcBef>
                <a:spcPts val="0"/>
              </a:spcBef>
              <a:buNone/>
            </a:pPr>
            <a:r>
              <a:rPr lang="en">
                <a:solidFill>
                  <a:schemeClr val="dk1"/>
                </a:solidFill>
              </a:rPr>
              <a:t>ii.</a:t>
            </a:r>
            <a:r>
              <a:rPr sz="700" lang="en">
                <a:solidFill>
                  <a:schemeClr val="dk1"/>
                </a:solidFill>
              </a:rPr>
              <a:t>       </a:t>
            </a:r>
            <a:r>
              <a:rPr lang="en">
                <a:solidFill>
                  <a:schemeClr val="dk1"/>
                </a:solidFill>
              </a:rPr>
              <a:t>What are the big-ticket items that comprise the majority of your budget?</a:t>
            </a:r>
          </a:p>
          <a:p>
            <a:pPr rtl="0" indent="0" marL="457200">
              <a:lnSpc>
                <a:spcPct val="115000"/>
              </a:lnSpc>
              <a:spcBef>
                <a:spcPts val="0"/>
              </a:spcBef>
              <a:buNone/>
            </a:pPr>
            <a:r>
              <a:rPr lang="en">
                <a:solidFill>
                  <a:schemeClr val="dk1"/>
                </a:solidFill>
              </a:rPr>
              <a:t>iii.</a:t>
            </a:r>
            <a:r>
              <a:rPr sz="700" lang="en">
                <a:solidFill>
                  <a:schemeClr val="dk1"/>
                </a:solidFill>
              </a:rPr>
              <a:t>      </a:t>
            </a:r>
            <a:r>
              <a:rPr lang="en">
                <a:solidFill>
                  <a:schemeClr val="dk1"/>
                </a:solidFill>
              </a:rPr>
              <a:t>How much/what percentage have you spent to date?</a:t>
            </a:r>
          </a:p>
          <a:p>
            <a:pPr rtl="0" indent="0" marL="457200">
              <a:lnSpc>
                <a:spcPct val="115000"/>
              </a:lnSpc>
              <a:spcBef>
                <a:spcPts val="0"/>
              </a:spcBef>
              <a:buNone/>
            </a:pPr>
            <a:r>
              <a:t/>
            </a:r>
            <a:endParaRPr>
              <a:solidFill>
                <a:schemeClr val="dk1"/>
              </a:solidFill>
            </a:endParaRPr>
          </a:p>
          <a:p>
            <a:pPr rtl="0" indent="0" marL="0">
              <a:lnSpc>
                <a:spcPct val="115000"/>
              </a:lnSpc>
              <a:spcBef>
                <a:spcPts val="0"/>
              </a:spcBef>
              <a:buNone/>
            </a:pPr>
            <a:r>
              <a:rPr lang="en">
                <a:solidFill>
                  <a:schemeClr val="dk1"/>
                </a:solidFill>
              </a:rPr>
              <a:t>Script:</a:t>
            </a:r>
          </a:p>
          <a:p>
            <a:pPr rtl="0" lvl="0" indent="-317500" marL="457200">
              <a:lnSpc>
                <a:spcPct val="115000"/>
              </a:lnSpc>
              <a:spcBef>
                <a:spcPts val="0"/>
              </a:spcBef>
              <a:buClr>
                <a:schemeClr val="dk1"/>
              </a:buClr>
              <a:buSzPct val="127272"/>
              <a:buFont typeface="Arial"/>
              <a:buChar char="●"/>
            </a:pPr>
            <a:r>
              <a:rPr lang="en">
                <a:solidFill>
                  <a:schemeClr val="dk1"/>
                </a:solidFill>
              </a:rPr>
              <a:t>As a result, we have currently only spent 25% of our $4000 budget. </a:t>
            </a:r>
          </a:p>
          <a:p>
            <a:pPr rtl="0" lvl="1" indent="-317500" marL="1371600">
              <a:lnSpc>
                <a:spcPct val="115000"/>
              </a:lnSpc>
              <a:spcBef>
                <a:spcPts val="0"/>
              </a:spcBef>
              <a:buClr>
                <a:schemeClr val="dk1"/>
              </a:buClr>
              <a:buSzPct val="127272"/>
              <a:buFont typeface="Courier New"/>
              <a:buChar char="o"/>
            </a:pPr>
            <a:r>
              <a:rPr lang="en">
                <a:solidFill>
                  <a:schemeClr val="dk1"/>
                </a:solidFill>
              </a:rPr>
              <a:t>The most expensive items we bought involved were materials for the frame, a powerful pump for our painting system, and the 360 prism to mount on our bot.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3" name="Shape 543"/>
        <p:cNvGrpSpPr/>
        <p:nvPr/>
      </p:nvGrpSpPr>
      <p:grpSpPr>
        <a:xfrm>
          <a:off y="0" x="0"/>
          <a:ext cy="0" cx="0"/>
          <a:chOff y="0" x="0"/>
          <a:chExt cy="0" cx="0"/>
        </a:xfrm>
      </p:grpSpPr>
      <p:sp>
        <p:nvSpPr>
          <p:cNvPr id="544" name="Shape 54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45" name="Shape 54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	</a:t>
            </a:r>
          </a:p>
          <a:p>
            <a:pPr rtl="0" lvl="2" indent="-298450" marL="1371600">
              <a:lnSpc>
                <a:spcPct val="115000"/>
              </a:lnSpc>
              <a:spcBef>
                <a:spcPts val="0"/>
              </a:spcBef>
              <a:buClr>
                <a:schemeClr val="dk1"/>
              </a:buClr>
              <a:buSzPct val="100000"/>
              <a:buFont typeface="Arial"/>
              <a:buAutoNum type="arabicPeriod"/>
            </a:pPr>
            <a:r>
              <a:rPr lang="en"/>
              <a:t>Name of risk</a:t>
            </a:r>
          </a:p>
          <a:p>
            <a:pPr rtl="0" lvl="2" indent="-298450" marL="1371600">
              <a:lnSpc>
                <a:spcPct val="115000"/>
              </a:lnSpc>
              <a:spcBef>
                <a:spcPts val="0"/>
              </a:spcBef>
              <a:buClr>
                <a:schemeClr val="dk1"/>
              </a:buClr>
              <a:buSzPct val="100000"/>
              <a:buFont typeface="Arial"/>
              <a:buAutoNum type="arabicPeriod"/>
            </a:pPr>
            <a:r>
              <a:rPr lang="en"/>
              <a:t>Associated requirements</a:t>
            </a:r>
          </a:p>
          <a:p>
            <a:pPr rtl="0" lvl="2" indent="-298450" marL="1371600">
              <a:lnSpc>
                <a:spcPct val="115000"/>
              </a:lnSpc>
              <a:spcBef>
                <a:spcPts val="0"/>
              </a:spcBef>
              <a:buClr>
                <a:schemeClr val="dk1"/>
              </a:buClr>
              <a:buSzPct val="100000"/>
              <a:buFont typeface="Arial"/>
              <a:buAutoNum type="arabicPeriod"/>
            </a:pPr>
            <a:r>
              <a:rPr lang="en"/>
              <a:t>Description of risk</a:t>
            </a:r>
          </a:p>
          <a:p>
            <a:pPr rtl="0" lvl="2" indent="-298450" marL="1371600">
              <a:lnSpc>
                <a:spcPct val="115000"/>
              </a:lnSpc>
              <a:spcBef>
                <a:spcPts val="0"/>
              </a:spcBef>
              <a:buClr>
                <a:schemeClr val="dk1"/>
              </a:buClr>
              <a:buSzPct val="100000"/>
              <a:buFont typeface="Arial"/>
              <a:buAutoNum type="arabicPeriod"/>
            </a:pPr>
            <a:r>
              <a:rPr lang="en"/>
              <a:t>Risk type (cost, schedule, technical, project)</a:t>
            </a:r>
          </a:p>
          <a:p>
            <a:pPr rtl="0" lvl="2" indent="-298450" marL="1371600">
              <a:lnSpc>
                <a:spcPct val="115000"/>
              </a:lnSpc>
              <a:spcBef>
                <a:spcPts val="0"/>
              </a:spcBef>
              <a:buClr>
                <a:schemeClr val="dk1"/>
              </a:buClr>
              <a:buSzPct val="100000"/>
              <a:buFont typeface="Arial"/>
              <a:buAutoNum type="arabicPeriod"/>
            </a:pPr>
            <a:r>
              <a:rPr lang="en"/>
              <a:t>What would cause the risk to be realized and what is the likelihood?</a:t>
            </a:r>
          </a:p>
          <a:p>
            <a:pPr rtl="0" lvl="2" indent="-298450" marL="1371600">
              <a:lnSpc>
                <a:spcPct val="115000"/>
              </a:lnSpc>
              <a:spcBef>
                <a:spcPts val="0"/>
              </a:spcBef>
              <a:buClr>
                <a:schemeClr val="dk1"/>
              </a:buClr>
              <a:buSzPct val="100000"/>
              <a:buFont typeface="Arial"/>
              <a:buAutoNum type="arabicPeriod"/>
            </a:pPr>
            <a:r>
              <a:rPr lang="en"/>
              <a:t>What are the consequences if the risk is realized?</a:t>
            </a:r>
          </a:p>
          <a:p>
            <a:pPr rtl="0" lvl="2" indent="-298450" marL="1371600">
              <a:lnSpc>
                <a:spcPct val="115000"/>
              </a:lnSpc>
              <a:spcBef>
                <a:spcPts val="0"/>
              </a:spcBef>
              <a:buClr>
                <a:schemeClr val="dk1"/>
              </a:buClr>
              <a:buSzPct val="100000"/>
              <a:buFont typeface="Arial"/>
              <a:buAutoNum type="arabicPeriod"/>
            </a:pPr>
            <a:r>
              <a:rPr lang="en"/>
              <a:t>Risk reduction plan</a:t>
            </a:r>
          </a:p>
          <a:p>
            <a:pPr rtl="0" lvl="0" indent="-298450" marL="457200">
              <a:lnSpc>
                <a:spcPct val="115000"/>
              </a:lnSpc>
              <a:spcBef>
                <a:spcPts val="0"/>
              </a:spcBef>
              <a:buClr>
                <a:schemeClr val="dk1"/>
              </a:buClr>
              <a:buSzPct val="100000"/>
              <a:buFont typeface="Arial"/>
              <a:buAutoNum type="arabicPeriod"/>
            </a:pPr>
            <a:r>
              <a:rPr lang="en"/>
              <a:t>Action planned</a:t>
            </a:r>
          </a:p>
          <a:p>
            <a:pPr rtl="0" lvl="0" indent="-298450" marL="457200">
              <a:lnSpc>
                <a:spcPct val="115000"/>
              </a:lnSpc>
              <a:spcBef>
                <a:spcPts val="0"/>
              </a:spcBef>
              <a:buClr>
                <a:schemeClr val="dk1"/>
              </a:buClr>
              <a:buSzPct val="100000"/>
              <a:buFont typeface="Arial"/>
              <a:buAutoNum type="arabicPeriod"/>
            </a:pPr>
            <a:r>
              <a:rPr lang="en"/>
              <a:t>Success metrics/expected outcome</a:t>
            </a:r>
          </a:p>
          <a:p>
            <a:pPr rtl="0" lvl="0" indent="-298450" marL="457200">
              <a:lnSpc>
                <a:spcPct val="115000"/>
              </a:lnSpc>
              <a:spcBef>
                <a:spcPts val="0"/>
              </a:spcBef>
              <a:buClr>
                <a:schemeClr val="dk1"/>
              </a:buClr>
              <a:buSzPct val="100000"/>
              <a:buFont typeface="Arial"/>
              <a:buAutoNum type="arabicPeriod"/>
            </a:pPr>
            <a:r>
              <a:rPr lang="en"/>
              <a:t>Comments</a:t>
            </a:r>
          </a:p>
          <a:p>
            <a:pPr rtl="0">
              <a:spcBef>
                <a:spcPts val="0"/>
              </a:spcBef>
              <a:buNone/>
            </a:pPr>
            <a:r>
              <a:t/>
            </a:r>
            <a:endParaRPr/>
          </a:p>
          <a:p>
            <a:pPr rtl="0">
              <a:spcBef>
                <a:spcPts val="0"/>
              </a:spcBef>
              <a:buNone/>
            </a:pPr>
            <a:r>
              <a:rPr lang="en"/>
              <a:t>Script:</a:t>
            </a:r>
          </a:p>
          <a:p>
            <a:pPr rtl="0">
              <a:spcBef>
                <a:spcPts val="0"/>
              </a:spcBef>
              <a:buNone/>
            </a:pPr>
            <a:r>
              <a:t/>
            </a:r>
            <a:endParaRPr/>
          </a:p>
          <a:p>
            <a:pPr rtl="0" lvl="0" indent="-317500" marL="457200">
              <a:spcBef>
                <a:spcPts val="0"/>
              </a:spcBef>
              <a:buClr>
                <a:srgbClr val="000000"/>
              </a:buClr>
              <a:buSzPct val="127272"/>
              <a:buFont typeface="Arial"/>
              <a:buChar char="●"/>
            </a:pPr>
            <a:r>
              <a:rPr lang="en"/>
              <a:t>We created a risk analysis chat to help us predict system issues we may face down the road and we detailed risk reduction plans to mitigate them</a:t>
            </a:r>
          </a:p>
          <a:p>
            <a:pPr rtl="0" lvl="1" indent="-317500" marL="914400">
              <a:spcBef>
                <a:spcPts val="0"/>
              </a:spcBef>
              <a:buClr>
                <a:srgbClr val="000000"/>
              </a:buClr>
              <a:buSzPct val="127272"/>
              <a:buFont typeface="Courier New"/>
              <a:buChar char="o"/>
            </a:pPr>
            <a:r>
              <a:rPr lang="en"/>
              <a:t>We detailed which requirements would be affect by this risk, how they would be affected, why, a likelihood, a severity of consequence and a risk reduction plan.</a:t>
            </a:r>
          </a:p>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1" name="Shape 551"/>
        <p:cNvGrpSpPr/>
        <p:nvPr/>
      </p:nvGrpSpPr>
      <p:grpSpPr>
        <a:xfrm>
          <a:off y="0" x="0"/>
          <a:ext cy="0" cx="0"/>
          <a:chOff y="0" x="0"/>
          <a:chExt cy="0" cx="0"/>
        </a:xfrm>
      </p:grpSpPr>
      <p:sp>
        <p:nvSpPr>
          <p:cNvPr id="552" name="Shape 55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53" name="Shape 55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8.2 involves reliable autonomous operation</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0" name="Shape 560"/>
        <p:cNvGrpSpPr/>
        <p:nvPr/>
      </p:nvGrpSpPr>
      <p:grpSpPr>
        <a:xfrm>
          <a:off y="0" x="0"/>
          <a:ext cy="0" cx="0"/>
          <a:chOff y="0" x="0"/>
          <a:chExt cy="0" cx="0"/>
        </a:xfrm>
      </p:grpSpPr>
      <p:sp>
        <p:nvSpPr>
          <p:cNvPr id="561" name="Shape 56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62" name="Shape 56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 name="Shape 78"/>
        <p:cNvGrpSpPr/>
        <p:nvPr/>
      </p:nvGrpSpPr>
      <p:grpSpPr>
        <a:xfrm>
          <a:off y="0" x="0"/>
          <a:ext cy="0" cx="0"/>
          <a:chOff y="0" x="0"/>
          <a:chExt cy="0" cx="0"/>
        </a:xfrm>
      </p:grpSpPr>
      <p:sp>
        <p:nvSpPr>
          <p:cNvPr id="79" name="Shape 7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0" name="Shape 8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And every weekend they go down to the local youth league for their next big game.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6" name="Shape 566"/>
        <p:cNvGrpSpPr/>
        <p:nvPr/>
      </p:nvGrpSpPr>
      <p:grpSpPr>
        <a:xfrm>
          <a:off y="0" x="0"/>
          <a:ext cy="0" cx="0"/>
          <a:chOff y="0" x="0"/>
          <a:chExt cy="0" cx="0"/>
        </a:xfrm>
      </p:grpSpPr>
      <p:sp>
        <p:nvSpPr>
          <p:cNvPr id="567" name="Shape 56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68" name="Shape 56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1" name="Shape 571"/>
        <p:cNvGrpSpPr/>
        <p:nvPr/>
      </p:nvGrpSpPr>
      <p:grpSpPr>
        <a:xfrm>
          <a:off y="0" x="0"/>
          <a:ext cy="0" cx="0"/>
          <a:chOff y="0" x="0"/>
          <a:chExt cy="0" cx="0"/>
        </a:xfrm>
      </p:grpSpPr>
      <p:sp>
        <p:nvSpPr>
          <p:cNvPr id="572" name="Shape 57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73" name="Shape 5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7" name="Shape 577"/>
        <p:cNvGrpSpPr/>
        <p:nvPr/>
      </p:nvGrpSpPr>
      <p:grpSpPr>
        <a:xfrm>
          <a:off y="0" x="0"/>
          <a:ext cy="0" cx="0"/>
          <a:chOff y="0" x="0"/>
          <a:chExt cy="0" cx="0"/>
        </a:xfrm>
      </p:grpSpPr>
      <p:sp>
        <p:nvSpPr>
          <p:cNvPr id="578" name="Shape 57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79" name="Shape 57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3" name="Shape 583"/>
        <p:cNvGrpSpPr/>
        <p:nvPr/>
      </p:nvGrpSpPr>
      <p:grpSpPr>
        <a:xfrm>
          <a:off y="0" x="0"/>
          <a:ext cy="0" cx="0"/>
          <a:chOff y="0" x="0"/>
          <a:chExt cy="0" cx="0"/>
        </a:xfrm>
      </p:grpSpPr>
      <p:sp>
        <p:nvSpPr>
          <p:cNvPr id="584" name="Shape 58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85" name="Shape 58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What are the soccer league standard regulations?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9" name="Shape 589"/>
        <p:cNvGrpSpPr/>
        <p:nvPr/>
      </p:nvGrpSpPr>
      <p:grpSpPr>
        <a:xfrm>
          <a:off y="0" x="0"/>
          <a:ext cy="0" cx="0"/>
          <a:chOff y="0" x="0"/>
          <a:chExt cy="0" cx="0"/>
        </a:xfrm>
      </p:grpSpPr>
      <p:sp>
        <p:nvSpPr>
          <p:cNvPr id="590" name="Shape 59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91" name="Shape 59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What are the soccer league standard regulations?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5" name="Shape 595"/>
        <p:cNvGrpSpPr/>
        <p:nvPr/>
      </p:nvGrpSpPr>
      <p:grpSpPr>
        <a:xfrm>
          <a:off y="0" x="0"/>
          <a:ext cy="0" cx="0"/>
          <a:chOff y="0" x="0"/>
          <a:chExt cy="0" cx="0"/>
        </a:xfrm>
      </p:grpSpPr>
      <p:sp>
        <p:nvSpPr>
          <p:cNvPr id="596" name="Shape 59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97" name="Shape 59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What are the soccer league standard regulations?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1" name="Shape 601"/>
        <p:cNvGrpSpPr/>
        <p:nvPr/>
      </p:nvGrpSpPr>
      <p:grpSpPr>
        <a:xfrm>
          <a:off y="0" x="0"/>
          <a:ext cy="0" cx="0"/>
          <a:chOff y="0" x="0"/>
          <a:chExt cy="0" cx="0"/>
        </a:xfrm>
      </p:grpSpPr>
      <p:sp>
        <p:nvSpPr>
          <p:cNvPr id="602" name="Shape 60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03" name="Shape 60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What are the soccer league standard regulations?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7" name="Shape 607"/>
        <p:cNvGrpSpPr/>
        <p:nvPr/>
      </p:nvGrpSpPr>
      <p:grpSpPr>
        <a:xfrm>
          <a:off y="0" x="0"/>
          <a:ext cy="0" cx="0"/>
          <a:chOff y="0" x="0"/>
          <a:chExt cy="0" cx="0"/>
        </a:xfrm>
      </p:grpSpPr>
      <p:sp>
        <p:nvSpPr>
          <p:cNvPr id="608" name="Shape 60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09" name="Shape 60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What are the soccer league standard regulations?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3" name="Shape 613"/>
        <p:cNvGrpSpPr/>
        <p:nvPr/>
      </p:nvGrpSpPr>
      <p:grpSpPr>
        <a:xfrm>
          <a:off y="0" x="0"/>
          <a:ext cy="0" cx="0"/>
          <a:chOff y="0" x="0"/>
          <a:chExt cy="0" cx="0"/>
        </a:xfrm>
      </p:grpSpPr>
      <p:sp>
        <p:nvSpPr>
          <p:cNvPr id="614" name="Shape 61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15" name="Shape 61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What are the soccer league standard regulations?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9" name="Shape 619"/>
        <p:cNvGrpSpPr/>
        <p:nvPr/>
      </p:nvGrpSpPr>
      <p:grpSpPr>
        <a:xfrm>
          <a:off y="0" x="0"/>
          <a:ext cy="0" cx="0"/>
          <a:chOff y="0" x="0"/>
          <a:chExt cy="0" cx="0"/>
        </a:xfrm>
      </p:grpSpPr>
      <p:sp>
        <p:nvSpPr>
          <p:cNvPr id="620" name="Shape 62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21" name="Shape 62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http://i.giflike.com/ixPbTfP.gif</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 name="Shape 85"/>
        <p:cNvGrpSpPr/>
        <p:nvPr/>
      </p:nvGrpSpPr>
      <p:grpSpPr>
        <a:xfrm>
          <a:off y="0" x="0"/>
          <a:ext cy="0" cx="0"/>
          <a:chOff y="0" x="0"/>
          <a:chExt cy="0" cx="0"/>
        </a:xfrm>
      </p:grpSpPr>
      <p:sp>
        <p:nvSpPr>
          <p:cNvPr id="86" name="Shape 8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7" name="Shape 8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solidFill>
                  <a:schemeClr val="dk1"/>
                </a:solidFill>
              </a:rPr>
              <a:t>John sometimes helps the league paint their lines.  He even gets the kids to help</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5" name="Shape 625"/>
        <p:cNvGrpSpPr/>
        <p:nvPr/>
      </p:nvGrpSpPr>
      <p:grpSpPr>
        <a:xfrm>
          <a:off y="0" x="0"/>
          <a:ext cy="0" cx="0"/>
          <a:chOff y="0" x="0"/>
          <a:chExt cy="0" cx="0"/>
        </a:xfrm>
      </p:grpSpPr>
      <p:sp>
        <p:nvSpPr>
          <p:cNvPr id="626" name="Shape 62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27" name="Shape 62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1" name="Shape 631"/>
        <p:cNvGrpSpPr/>
        <p:nvPr/>
      </p:nvGrpSpPr>
      <p:grpSpPr>
        <a:xfrm>
          <a:off y="0" x="0"/>
          <a:ext cy="0" cx="0"/>
          <a:chOff y="0" x="0"/>
          <a:chExt cy="0" cx="0"/>
        </a:xfrm>
      </p:grpSpPr>
      <p:sp>
        <p:nvSpPr>
          <p:cNvPr id="632" name="Shape 63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33" name="Shape 63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2" name="Shape 92"/>
        <p:cNvGrpSpPr/>
        <p:nvPr/>
      </p:nvGrpSpPr>
      <p:grpSpPr>
        <a:xfrm>
          <a:off y="0" x="0"/>
          <a:ext cy="0" cx="0"/>
          <a:chOff y="0" x="0"/>
          <a:chExt cy="0" cx="0"/>
        </a:xfrm>
      </p:grpSpPr>
      <p:sp>
        <p:nvSpPr>
          <p:cNvPr id="93" name="Shape 9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4" name="Shape 9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solidFill>
                  <a:schemeClr val="dk1"/>
                </a:solidFill>
              </a:rPr>
              <a:t>But since the league uses a combination of volunteers and employees, the standards for the lines are a little bit off.</a:t>
            </a: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y="0" x="0"/>
          <a:ext cy="0" cx="0"/>
          <a:chOff y="0" x="0"/>
          <a:chExt cy="0" cx="0"/>
        </a:xfrm>
      </p:grpSpPr>
      <p:sp>
        <p:nvSpPr>
          <p:cNvPr id="9" name="Shape 9"/>
          <p:cNvSpPr txBox="1"/>
          <p:nvPr>
            <p:ph type="ctrTitle"/>
          </p:nvPr>
        </p:nvSpPr>
        <p:spPr>
          <a:xfrm>
            <a:off y="751679" x="457200"/>
            <a:ext cy="4012799" cx="8229600"/>
          </a:xfrm>
          <a:prstGeom prst="rect">
            <a:avLst/>
          </a:prstGeom>
        </p:spPr>
        <p:txBody>
          <a:bodyPr bIns="91425" rIns="91425" lIns="91425" tIns="91425" anchor="t"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p:txBody>
      </p:sp>
      <p:sp>
        <p:nvSpPr>
          <p:cNvPr id="10" name="Shape 10"/>
          <p:cNvSpPr txBox="1"/>
          <p:nvPr>
            <p:ph idx="1" type="subTitle"/>
          </p:nvPr>
        </p:nvSpPr>
        <p:spPr>
          <a:xfrm>
            <a:off y="4955189" x="457200"/>
            <a:ext cy="1643700" cx="8229600"/>
          </a:xfrm>
          <a:prstGeom prst="rect">
            <a:avLst/>
          </a:prstGeom>
        </p:spPr>
        <p:txBody>
          <a:bodyPr bIns="91425" rIns="91425" lIns="91425" tIns="91425" anchor="t" anchorCtr="0"/>
          <a:lstStyle>
            <a:lvl1pPr>
              <a:spcBef>
                <a:spcPts val="0"/>
              </a:spcBef>
              <a:buClr>
                <a:schemeClr val="dk2"/>
              </a:buClr>
              <a:buSzPct val="100000"/>
              <a:buNone/>
              <a:defRPr sz="4800">
                <a:solidFill>
                  <a:schemeClr val="dk2"/>
                </a:solidFill>
              </a:defRPr>
            </a:lvl1pPr>
            <a:lvl2pPr>
              <a:spcBef>
                <a:spcPts val="0"/>
              </a:spcBef>
              <a:buClr>
                <a:schemeClr val="dk2"/>
              </a:buClr>
              <a:buSzPct val="100000"/>
              <a:buNone/>
              <a:defRPr sz="4800">
                <a:solidFill>
                  <a:schemeClr val="dk2"/>
                </a:solidFill>
              </a:defRPr>
            </a:lvl2pPr>
            <a:lvl3pPr>
              <a:spcBef>
                <a:spcPts val="0"/>
              </a:spcBef>
              <a:buClr>
                <a:schemeClr val="dk2"/>
              </a:buClr>
              <a:buSzPct val="100000"/>
              <a:buNone/>
              <a:defRPr sz="4800">
                <a:solidFill>
                  <a:schemeClr val="dk2"/>
                </a:solidFill>
              </a:defRPr>
            </a:lvl3pPr>
            <a:lvl4pPr>
              <a:spcBef>
                <a:spcPts val="0"/>
              </a:spcBef>
              <a:buClr>
                <a:schemeClr val="dk2"/>
              </a:buClr>
              <a:buSzPct val="100000"/>
              <a:buNone/>
              <a:defRPr sz="4800">
                <a:solidFill>
                  <a:schemeClr val="dk2"/>
                </a:solidFill>
              </a:defRPr>
            </a:lvl4pPr>
            <a:lvl5pPr>
              <a:spcBef>
                <a:spcPts val="0"/>
              </a:spcBef>
              <a:buClr>
                <a:schemeClr val="dk2"/>
              </a:buClr>
              <a:buSzPct val="100000"/>
              <a:buNone/>
              <a:defRPr sz="4800">
                <a:solidFill>
                  <a:schemeClr val="dk2"/>
                </a:solidFill>
              </a:defRPr>
            </a:lvl5pPr>
            <a:lvl6pPr>
              <a:spcBef>
                <a:spcPts val="0"/>
              </a:spcBef>
              <a:buClr>
                <a:schemeClr val="dk2"/>
              </a:buClr>
              <a:buSzPct val="100000"/>
              <a:buNone/>
              <a:defRPr sz="4800">
                <a:solidFill>
                  <a:schemeClr val="dk2"/>
                </a:solidFill>
              </a:defRPr>
            </a:lvl6pPr>
            <a:lvl7pPr>
              <a:spcBef>
                <a:spcPts val="0"/>
              </a:spcBef>
              <a:buClr>
                <a:schemeClr val="dk2"/>
              </a:buClr>
              <a:buSzPct val="100000"/>
              <a:buNone/>
              <a:defRPr sz="4800">
                <a:solidFill>
                  <a:schemeClr val="dk2"/>
                </a:solidFill>
              </a:defRPr>
            </a:lvl7pPr>
            <a:lvl8pPr>
              <a:spcBef>
                <a:spcPts val="0"/>
              </a:spcBef>
              <a:buClr>
                <a:schemeClr val="dk2"/>
              </a:buClr>
              <a:buSzPct val="100000"/>
              <a:buNone/>
              <a:defRPr sz="4800">
                <a:solidFill>
                  <a:schemeClr val="dk2"/>
                </a:solidFill>
              </a:defRPr>
            </a:lvl8pPr>
            <a:lvl9pPr>
              <a:spcBef>
                <a:spcPts val="0"/>
              </a:spcBef>
              <a:buClr>
                <a:schemeClr val="dk2"/>
              </a:buClr>
              <a:buSzPct val="100000"/>
              <a:buNone/>
              <a:defRPr sz="4800">
                <a:solidFill>
                  <a:schemeClr val="dk2"/>
                </a:solidFill>
              </a:defRPr>
            </a:lvl9pPr>
          </a:lstStyle>
          <a:p/>
        </p:txBody>
      </p:sp>
      <p:cxnSp>
        <p:nvCxnSpPr>
          <p:cNvPr id="11" name="Shape 11"/>
          <p:cNvCxnSpPr/>
          <p:nvPr/>
        </p:nvCxnSpPr>
        <p:spPr>
          <a:xfrm>
            <a:off y="548639" x="457200"/>
            <a:ext cy="0" cx="8229600"/>
          </a:xfrm>
          <a:prstGeom prst="straightConnector1">
            <a:avLst/>
          </a:prstGeom>
          <a:noFill/>
          <a:ln w="57150" cap="flat">
            <a:solidFill>
              <a:schemeClr val="accent1"/>
            </a:solidFill>
            <a:prstDash val="solid"/>
            <a:round/>
            <a:headEnd w="med" len="med" type="none"/>
            <a:tailEnd w="med" len="med" type="none"/>
          </a:ln>
        </p:spPr>
      </p:cxnSp>
      <p:cxnSp>
        <p:nvCxnSpPr>
          <p:cNvPr id="12" name="Shape 12"/>
          <p:cNvCxnSpPr/>
          <p:nvPr/>
        </p:nvCxnSpPr>
        <p:spPr>
          <a:xfrm>
            <a:off y="4844510" x="457200"/>
            <a:ext cy="0" cx="8229600"/>
          </a:xfrm>
          <a:prstGeom prst="straightConnector1">
            <a:avLst/>
          </a:prstGeom>
          <a:noFill/>
          <a:ln w="57150" cap="flat">
            <a:solidFill>
              <a:schemeClr val="accent1"/>
            </a:solidFill>
            <a:prstDash val="solid"/>
            <a:round/>
            <a:headEnd w="med" len="med" type="none"/>
            <a:tailEnd w="med" len="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y="0" x="0"/>
          <a:ext cy="0" cx="0"/>
          <a:chOff y="0" x="0"/>
          <a:chExt cy="0" cx="0"/>
        </a:xfrm>
      </p:grpSpPr>
      <p:sp>
        <p:nvSpPr>
          <p:cNvPr id="14" name="Shape 14"/>
          <p:cNvSpPr txBox="1"/>
          <p:nvPr>
            <p:ph type="title"/>
          </p:nvPr>
        </p:nvSpPr>
        <p:spPr>
          <a:xfrm>
            <a:off y="274637" x="457200"/>
            <a:ext cy="1143299" cx="8229600"/>
          </a:xfrm>
          <a:prstGeom prst="rect">
            <a:avLst/>
          </a:prstGeom>
        </p:spPr>
        <p:txBody>
          <a:bodyPr bIns="91425" rIns="91425" lIns="91425" tIns="91425" anchor="b" anchorCtr="0"/>
          <a:lstStyle>
            <a:lvl1pPr>
              <a:spcBef>
                <a:spcPts val="0"/>
              </a:spcBef>
              <a:defRPr>
                <a:solidFill>
                  <a:srgbClr val="DA0002"/>
                </a:solidFill>
              </a:defRPr>
            </a:lvl1pPr>
            <a:lvl2pPr>
              <a:spcBef>
                <a:spcPts val="0"/>
              </a:spcBef>
              <a:defRPr>
                <a:solidFill>
                  <a:srgbClr val="DA0002"/>
                </a:solidFill>
              </a:defRPr>
            </a:lvl2pPr>
            <a:lvl3pPr>
              <a:spcBef>
                <a:spcPts val="0"/>
              </a:spcBef>
              <a:defRPr>
                <a:solidFill>
                  <a:srgbClr val="DA0002"/>
                </a:solidFill>
              </a:defRPr>
            </a:lvl3pPr>
            <a:lvl4pPr>
              <a:spcBef>
                <a:spcPts val="0"/>
              </a:spcBef>
              <a:defRPr>
                <a:solidFill>
                  <a:srgbClr val="DA0002"/>
                </a:solidFill>
              </a:defRPr>
            </a:lvl4pPr>
            <a:lvl5pPr>
              <a:spcBef>
                <a:spcPts val="0"/>
              </a:spcBef>
              <a:defRPr>
                <a:solidFill>
                  <a:srgbClr val="DA0002"/>
                </a:solidFill>
              </a:defRPr>
            </a:lvl5pPr>
            <a:lvl6pPr>
              <a:spcBef>
                <a:spcPts val="0"/>
              </a:spcBef>
              <a:defRPr>
                <a:solidFill>
                  <a:srgbClr val="DA0002"/>
                </a:solidFill>
              </a:defRPr>
            </a:lvl6pPr>
            <a:lvl7pPr>
              <a:spcBef>
                <a:spcPts val="0"/>
              </a:spcBef>
              <a:defRPr>
                <a:solidFill>
                  <a:srgbClr val="DA0002"/>
                </a:solidFill>
              </a:defRPr>
            </a:lvl7pPr>
            <a:lvl8pPr>
              <a:spcBef>
                <a:spcPts val="0"/>
              </a:spcBef>
              <a:defRPr>
                <a:solidFill>
                  <a:srgbClr val="DA0002"/>
                </a:solidFill>
              </a:defRPr>
            </a:lvl8pPr>
            <a:lvl9pPr>
              <a:spcBef>
                <a:spcPts val="0"/>
              </a:spcBef>
              <a:defRPr>
                <a:solidFill>
                  <a:srgbClr val="DA0002"/>
                </a:solidFill>
              </a:defRPr>
            </a:lvl9pPr>
          </a:lstStyle>
          <a:p/>
        </p:txBody>
      </p:sp>
      <p:sp>
        <p:nvSpPr>
          <p:cNvPr id="15" name="Shape 15"/>
          <p:cNvSpPr txBox="1"/>
          <p:nvPr>
            <p:ph idx="1" type="body"/>
          </p:nvPr>
        </p:nvSpPr>
        <p:spPr>
          <a:xfrm>
            <a:off y="1417833" x="457200"/>
            <a:ext cy="4967700" cx="8229600"/>
          </a:xfrm>
          <a:prstGeom prst="rect">
            <a:avLst/>
          </a:prstGeom>
        </p:spPr>
        <p:txBody>
          <a:bodyPr bIns="91425" rIns="91425" lIns="91425" tIns="91425" anchor="t" anchorCtr="0"/>
          <a:lstStyle>
            <a:lvl1pPr>
              <a:spcBef>
                <a:spcPts val="0"/>
              </a:spcBef>
              <a:buChar char="●"/>
              <a:defRPr/>
            </a:lvl1pPr>
            <a:lvl2pPr>
              <a:spcBef>
                <a:spcPts val="0"/>
              </a:spcBef>
              <a:buChar char="○"/>
              <a:defRPr/>
            </a:lvl2pPr>
            <a:lvl3pPr>
              <a:spcBef>
                <a:spcPts val="0"/>
              </a:spcBef>
              <a:buChar char="■"/>
              <a:defRPr/>
            </a:lvl3pPr>
            <a:lvl4pPr>
              <a:spcBef>
                <a:spcPts val="0"/>
              </a:spcBef>
              <a:buChar char="●"/>
              <a:defRPr/>
            </a:lvl4pPr>
            <a:lvl5pPr>
              <a:spcBef>
                <a:spcPts val="0"/>
              </a:spcBef>
              <a:buChar char="○"/>
              <a:defRPr/>
            </a:lvl5pPr>
            <a:lvl6pPr>
              <a:spcBef>
                <a:spcPts val="0"/>
              </a:spcBef>
              <a:buChar char="■"/>
              <a:defRPr/>
            </a:lvl6pPr>
            <a:lvl7pPr>
              <a:spcBef>
                <a:spcPts val="0"/>
              </a:spcBef>
              <a:buChar char="●"/>
              <a:defRPr/>
            </a:lvl7pPr>
            <a:lvl8pPr>
              <a:spcBef>
                <a:spcPts val="0"/>
              </a:spcBef>
              <a:buChar char="○"/>
              <a:defRPr/>
            </a:lvl8pPr>
            <a:lvl9pPr>
              <a:spcBef>
                <a:spcPts val="0"/>
              </a:spcBef>
              <a:buChar char="■"/>
              <a:defRPr/>
            </a:lvl9pPr>
          </a:lstStyle>
          <a:p/>
        </p:txBody>
      </p:sp>
      <p:cxnSp>
        <p:nvCxnSpPr>
          <p:cNvPr id="16" name="Shape 16"/>
          <p:cNvCxnSpPr/>
          <p:nvPr/>
        </p:nvCxnSpPr>
        <p:spPr>
          <a:xfrm>
            <a:off y="1524000" x="457200"/>
            <a:ext cy="0" cx="8229600"/>
          </a:xfrm>
          <a:prstGeom prst="straightConnector1">
            <a:avLst/>
          </a:prstGeom>
          <a:noFill/>
          <a:ln w="50800" cap="flat">
            <a:solidFill>
              <a:srgbClr val="DA0002"/>
            </a:solidFill>
            <a:prstDash val="solid"/>
            <a:round/>
            <a:headEnd w="med" len="med" type="none"/>
            <a:tailEnd w="med" len="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y="0" x="0"/>
          <a:ext cy="0" cx="0"/>
          <a:chOff y="0" x="0"/>
          <a:chExt cy="0" cx="0"/>
        </a:xfrm>
      </p:grpSpPr>
      <p:sp>
        <p:nvSpPr>
          <p:cNvPr id="18" name="Shape 18"/>
          <p:cNvSpPr txBox="1"/>
          <p:nvPr>
            <p:ph type="title"/>
          </p:nvPr>
        </p:nvSpPr>
        <p:spPr>
          <a:xfrm>
            <a:off y="274637" x="457200"/>
            <a:ext cy="1143299" cx="8229600"/>
          </a:xfrm>
          <a:prstGeom prst="rect">
            <a:avLst/>
          </a:prstGeom>
        </p:spPr>
        <p:txBody>
          <a:bodyPr bIns="91425" rIns="91425" lIns="91425" tIns="91425" anchor="b" anchorCtr="0"/>
          <a:lstStyle>
            <a:lvl1pPr>
              <a:spcBef>
                <a:spcPts val="0"/>
              </a:spcBef>
              <a:defRPr>
                <a:solidFill>
                  <a:srgbClr val="DA0002"/>
                </a:solidFill>
              </a:defRPr>
            </a:lvl1pPr>
            <a:lvl2pPr>
              <a:spcBef>
                <a:spcPts val="0"/>
              </a:spcBef>
              <a:defRPr>
                <a:solidFill>
                  <a:srgbClr val="DA0002"/>
                </a:solidFill>
              </a:defRPr>
            </a:lvl2pPr>
            <a:lvl3pPr>
              <a:spcBef>
                <a:spcPts val="0"/>
              </a:spcBef>
              <a:defRPr>
                <a:solidFill>
                  <a:srgbClr val="DA0002"/>
                </a:solidFill>
              </a:defRPr>
            </a:lvl3pPr>
            <a:lvl4pPr>
              <a:spcBef>
                <a:spcPts val="0"/>
              </a:spcBef>
              <a:defRPr>
                <a:solidFill>
                  <a:srgbClr val="DA0002"/>
                </a:solidFill>
              </a:defRPr>
            </a:lvl4pPr>
            <a:lvl5pPr>
              <a:spcBef>
                <a:spcPts val="0"/>
              </a:spcBef>
              <a:defRPr>
                <a:solidFill>
                  <a:srgbClr val="DA0002"/>
                </a:solidFill>
              </a:defRPr>
            </a:lvl5pPr>
            <a:lvl6pPr>
              <a:spcBef>
                <a:spcPts val="0"/>
              </a:spcBef>
              <a:defRPr>
                <a:solidFill>
                  <a:srgbClr val="DA0002"/>
                </a:solidFill>
              </a:defRPr>
            </a:lvl6pPr>
            <a:lvl7pPr>
              <a:spcBef>
                <a:spcPts val="0"/>
              </a:spcBef>
              <a:defRPr>
                <a:solidFill>
                  <a:srgbClr val="DA0002"/>
                </a:solidFill>
              </a:defRPr>
            </a:lvl7pPr>
            <a:lvl8pPr>
              <a:spcBef>
                <a:spcPts val="0"/>
              </a:spcBef>
              <a:defRPr>
                <a:solidFill>
                  <a:srgbClr val="DA0002"/>
                </a:solidFill>
              </a:defRPr>
            </a:lvl8pPr>
            <a:lvl9pPr>
              <a:spcBef>
                <a:spcPts val="0"/>
              </a:spcBef>
              <a:defRPr>
                <a:solidFill>
                  <a:srgbClr val="DA0002"/>
                </a:solidFill>
              </a:defRPr>
            </a:lvl9pPr>
          </a:lstStyle>
          <a:p/>
        </p:txBody>
      </p:sp>
      <p:sp>
        <p:nvSpPr>
          <p:cNvPr id="19" name="Shape 19"/>
          <p:cNvSpPr txBox="1"/>
          <p:nvPr>
            <p:ph idx="1" type="body"/>
          </p:nvPr>
        </p:nvSpPr>
        <p:spPr>
          <a:xfrm>
            <a:off y="1600200" x="457200"/>
            <a:ext cy="4967700"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2" type="body"/>
          </p:nvPr>
        </p:nvSpPr>
        <p:spPr>
          <a:xfrm>
            <a:off y="1600200" x="4692273"/>
            <a:ext cy="4967700"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21" name="Shape 21"/>
          <p:cNvCxnSpPr/>
          <p:nvPr/>
        </p:nvCxnSpPr>
        <p:spPr>
          <a:xfrm>
            <a:off y="1524000" x="457200"/>
            <a:ext cy="0" cx="8229600"/>
          </a:xfrm>
          <a:prstGeom prst="straightConnector1">
            <a:avLst/>
          </a:prstGeom>
          <a:noFill/>
          <a:ln w="50800" cap="flat">
            <a:solidFill>
              <a:srgbClr val="DA0002"/>
            </a:solidFill>
            <a:prstDash val="solid"/>
            <a:round/>
            <a:headEnd w="med" len="med" type="none"/>
            <a:tailEnd w="med" len="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y="0" x="0"/>
          <a:ext cy="0" cx="0"/>
          <a:chOff y="0" x="0"/>
          <a:chExt cy="0" cx="0"/>
        </a:xfrm>
      </p:grpSpPr>
      <p:sp>
        <p:nvSpPr>
          <p:cNvPr id="23" name="Shape 23"/>
          <p:cNvSpPr txBox="1"/>
          <p:nvPr>
            <p:ph type="title"/>
          </p:nvPr>
        </p:nvSpPr>
        <p:spPr>
          <a:xfrm>
            <a:off y="274637" x="457200"/>
            <a:ext cy="11432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24" name="Shape 24"/>
          <p:cNvCxnSpPr/>
          <p:nvPr/>
        </p:nvCxnSpPr>
        <p:spPr>
          <a:xfrm>
            <a:off y="1524000" x="457200"/>
            <a:ext cy="0" cx="8229600"/>
          </a:xfrm>
          <a:prstGeom prst="straightConnector1">
            <a:avLst/>
          </a:prstGeom>
          <a:noFill/>
          <a:ln w="50800" cap="flat">
            <a:solidFill>
              <a:schemeClr val="accent1"/>
            </a:solidFill>
            <a:prstDash val="solid"/>
            <a:round/>
            <a:headEnd w="med" len="med" type="none"/>
            <a:tailEnd w="med" len="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y="0" x="0"/>
          <a:ext cy="0" cx="0"/>
          <a:chOff y="0" x="0"/>
          <a:chExt cy="0" cx="0"/>
        </a:xfrm>
      </p:grpSpPr>
      <p:sp>
        <p:nvSpPr>
          <p:cNvPr id="26" name="Shape 26"/>
          <p:cNvSpPr txBox="1"/>
          <p:nvPr>
            <p:ph idx="1" type="body"/>
          </p:nvPr>
        </p:nvSpPr>
        <p:spPr>
          <a:xfrm>
            <a:off y="5875079" x="457200"/>
            <a:ext cy="692700" cx="8229600"/>
          </a:xfrm>
          <a:prstGeom prst="rect">
            <a:avLst/>
          </a:prstGeom>
        </p:spPr>
        <p:txBody>
          <a:bodyPr bIns="91425" rIns="91425" lIns="91425" tIns="91425" anchor="t" anchorCtr="0"/>
          <a:lstStyle>
            <a:lvl1pPr algn="ctr">
              <a:spcBef>
                <a:spcPts val="0"/>
              </a:spcBef>
              <a:buSzPct val="100000"/>
              <a:buNone/>
              <a:defRPr sz="1800"/>
            </a:lvl1pPr>
          </a:lstStyle>
          <a:p/>
        </p:txBody>
      </p:sp>
      <p:cxnSp>
        <p:nvCxnSpPr>
          <p:cNvPr id="27" name="Shape 27"/>
          <p:cNvCxnSpPr/>
          <p:nvPr/>
        </p:nvCxnSpPr>
        <p:spPr>
          <a:xfrm>
            <a:off y="5757014" x="457200"/>
            <a:ext cy="0" cx="8229600"/>
          </a:xfrm>
          <a:prstGeom prst="straightConnector1">
            <a:avLst/>
          </a:prstGeom>
          <a:noFill/>
          <a:ln w="50800" cap="flat">
            <a:solidFill>
              <a:schemeClr val="lt2"/>
            </a:solidFill>
            <a:prstDash val="solid"/>
            <a:round/>
            <a:headEnd w="med" len="med" type="none"/>
            <a:tailEnd w="med" len="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y="0" x="0"/>
          <a:ext cy="0" cx="0"/>
          <a:chOff y="0" x="0"/>
          <a:chExt cy="0" cx="0"/>
        </a:xfrm>
      </p:grpSpPr>
      <p:cxnSp>
        <p:nvCxnSpPr>
          <p:cNvPr id="29" name="Shape 29"/>
          <p:cNvCxnSpPr/>
          <p:nvPr/>
        </p:nvCxnSpPr>
        <p:spPr>
          <a:xfrm>
            <a:off y="150852" x="457200"/>
            <a:ext cy="0" cx="8229600"/>
          </a:xfrm>
          <a:prstGeom prst="straightConnector1">
            <a:avLst/>
          </a:prstGeom>
          <a:noFill/>
          <a:ln w="50800" cap="flat">
            <a:solidFill>
              <a:schemeClr val="lt2"/>
            </a:solidFill>
            <a:prstDash val="solid"/>
            <a:round/>
            <a:headEnd w="med" len="med" type="none"/>
            <a:tailEnd w="med" len="med" type="none"/>
          </a:ln>
        </p:spPr>
      </p:cxn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74637" x="457200"/>
            <a:ext cy="1143299" cx="8229600"/>
          </a:xfrm>
          <a:prstGeom prst="rect">
            <a:avLst/>
          </a:prstGeom>
          <a:noFill/>
          <a:ln>
            <a:noFill/>
          </a:ln>
        </p:spPr>
        <p:txBody>
          <a:bodyPr bIns="91425" rIns="91425" lIns="91425" tIns="91425" anchor="b" anchorCtr="0"/>
          <a:lstStyle>
            <a:lvl1pPr>
              <a:spcBef>
                <a:spcPts val="0"/>
              </a:spcBef>
              <a:buClr>
                <a:schemeClr val="accent1"/>
              </a:buClr>
              <a:buSzPct val="100000"/>
              <a:buNone/>
              <a:defRPr b="1" sz="3600">
                <a:solidFill>
                  <a:schemeClr val="accent1"/>
                </a:solidFill>
              </a:defRPr>
            </a:lvl1pPr>
            <a:lvl2pPr>
              <a:spcBef>
                <a:spcPts val="0"/>
              </a:spcBef>
              <a:buClr>
                <a:schemeClr val="accent1"/>
              </a:buClr>
              <a:buSzPct val="100000"/>
              <a:buNone/>
              <a:defRPr b="1" sz="3600">
                <a:solidFill>
                  <a:schemeClr val="accent1"/>
                </a:solidFill>
              </a:defRPr>
            </a:lvl2pPr>
            <a:lvl3pPr>
              <a:spcBef>
                <a:spcPts val="0"/>
              </a:spcBef>
              <a:buClr>
                <a:schemeClr val="accent1"/>
              </a:buClr>
              <a:buSzPct val="100000"/>
              <a:buNone/>
              <a:defRPr b="1" sz="3600">
                <a:solidFill>
                  <a:schemeClr val="accent1"/>
                </a:solidFill>
              </a:defRPr>
            </a:lvl3pPr>
            <a:lvl4pPr>
              <a:spcBef>
                <a:spcPts val="0"/>
              </a:spcBef>
              <a:buClr>
                <a:schemeClr val="accent1"/>
              </a:buClr>
              <a:buSzPct val="100000"/>
              <a:buNone/>
              <a:defRPr b="1" sz="3600">
                <a:solidFill>
                  <a:schemeClr val="accent1"/>
                </a:solidFill>
              </a:defRPr>
            </a:lvl4pPr>
            <a:lvl5pPr>
              <a:spcBef>
                <a:spcPts val="0"/>
              </a:spcBef>
              <a:buClr>
                <a:schemeClr val="accent1"/>
              </a:buClr>
              <a:buSzPct val="100000"/>
              <a:buNone/>
              <a:defRPr b="1" sz="3600">
                <a:solidFill>
                  <a:schemeClr val="accent1"/>
                </a:solidFill>
              </a:defRPr>
            </a:lvl5pPr>
            <a:lvl6pPr>
              <a:spcBef>
                <a:spcPts val="0"/>
              </a:spcBef>
              <a:buClr>
                <a:schemeClr val="accent1"/>
              </a:buClr>
              <a:buSzPct val="100000"/>
              <a:buNone/>
              <a:defRPr b="1" sz="3600">
                <a:solidFill>
                  <a:schemeClr val="accent1"/>
                </a:solidFill>
              </a:defRPr>
            </a:lvl6pPr>
            <a:lvl7pPr>
              <a:spcBef>
                <a:spcPts val="0"/>
              </a:spcBef>
              <a:buClr>
                <a:schemeClr val="accent1"/>
              </a:buClr>
              <a:buSzPct val="100000"/>
              <a:buNone/>
              <a:defRPr b="1" sz="3600">
                <a:solidFill>
                  <a:schemeClr val="accent1"/>
                </a:solidFill>
              </a:defRPr>
            </a:lvl7pPr>
            <a:lvl8pPr>
              <a:spcBef>
                <a:spcPts val="0"/>
              </a:spcBef>
              <a:buClr>
                <a:schemeClr val="accent1"/>
              </a:buClr>
              <a:buSzPct val="100000"/>
              <a:buNone/>
              <a:defRPr b="1" sz="3600">
                <a:solidFill>
                  <a:schemeClr val="accent1"/>
                </a:solidFill>
              </a:defRPr>
            </a:lvl8pPr>
            <a:lvl9pPr>
              <a:spcBef>
                <a:spcPts val="0"/>
              </a:spcBef>
              <a:buClr>
                <a:schemeClr val="accent1"/>
              </a:buClr>
              <a:buSzPct val="100000"/>
              <a:buNone/>
              <a:defRPr b="1" sz="3600">
                <a:solidFill>
                  <a:schemeClr val="accent1"/>
                </a:solidFill>
              </a:defRPr>
            </a:lvl9pPr>
          </a:lstStyle>
          <a:p/>
        </p:txBody>
      </p:sp>
      <p:sp>
        <p:nvSpPr>
          <p:cNvPr id="6" name="Shape 6"/>
          <p:cNvSpPr txBox="1"/>
          <p:nvPr>
            <p:ph idx="1" type="body"/>
          </p:nvPr>
        </p:nvSpPr>
        <p:spPr>
          <a:xfrm>
            <a:off y="1600200" x="457200"/>
            <a:ext cy="4967700" cx="8229600"/>
          </a:xfrm>
          <a:prstGeom prst="rect">
            <a:avLst/>
          </a:prstGeom>
          <a:noFill/>
          <a:ln>
            <a:noFill/>
          </a:ln>
        </p:spPr>
        <p:txBody>
          <a:bodyPr bIns="91425" rIns="91425" lIns="91425" t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cxnSp>
        <p:nvCxnSpPr>
          <p:cNvPr id="7" name="Shape 7"/>
          <p:cNvCxnSpPr/>
          <p:nvPr/>
        </p:nvCxnSpPr>
        <p:spPr>
          <a:xfrm>
            <a:off y="6697679" x="457200"/>
            <a:ext cy="0" cx="8229600"/>
          </a:xfrm>
          <a:prstGeom prst="straightConnector1">
            <a:avLst/>
          </a:prstGeom>
          <a:noFill/>
          <a:ln w="50800" cap="flat">
            <a:solidFill>
              <a:schemeClr val="lt2"/>
            </a:solidFill>
            <a:prstDash val="solid"/>
            <a:round/>
            <a:headEnd w="med" len="med" type="none"/>
            <a:tailEnd w="med" len="med" type="none"/>
          </a:ln>
        </p:spPr>
      </p:cxn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media/image02.png" Type="http://schemas.openxmlformats.org/officeDocument/2006/relationships/image" Id="rId4"/><Relationship Target="../comments/comment1.xml" Type="http://schemas.openxmlformats.org/officeDocument/2006/relationships/comments"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media/image09.jp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media/image11.jpg" Type="http://schemas.openxmlformats.org/officeDocument/2006/relationships/image" Id="rId4"/><Relationship Target="../media/image09.jp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12.jp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 Target="../media/image02.pn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15.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 Target="../media/image14.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18.pn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 Target="../media/image16.gif"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4.xml" Type="http://schemas.openxmlformats.org/officeDocument/2006/relationships/slideLayout" Id="rId1"/></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4.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 Target="../media/image01.png" Type="http://schemas.openxmlformats.org/officeDocument/2006/relationships/image" Id="rId4"/><Relationship Target="../media/image25.png" Type="http://schemas.openxmlformats.org/officeDocument/2006/relationships/image" Id="rId3"/></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4.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4.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4.xml" Type="http://schemas.openxmlformats.org/officeDocument/2006/relationships/slideLayout" Id="rId1"/><Relationship Target="../media/image17.png"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4.xml" Type="http://schemas.openxmlformats.org/officeDocument/2006/relationships/slideLayout" Id="rId1"/><Relationship Target="../media/image20.png"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4.xml" Type="http://schemas.openxmlformats.org/officeDocument/2006/relationships/slideLayout" Id="rId1"/><Relationship Target="../media/image26.pn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4.xml" Type="http://schemas.openxmlformats.org/officeDocument/2006/relationships/slideLayout" Id="rId1"/><Relationship Target="../media/image17.pn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4.xml" Type="http://schemas.openxmlformats.org/officeDocument/2006/relationships/slideLayout" Id="rId1"/><Relationship Target="../media/image23.pn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4.xml" Type="http://schemas.openxmlformats.org/officeDocument/2006/relationships/slideLayout" Id="rId1"/><Relationship Target="../media/image21.pn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4.xml" Type="http://schemas.openxmlformats.org/officeDocument/2006/relationships/slideLayout" Id="rId1"/><Relationship Target="../media/image17.pn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4.xml" Type="http://schemas.openxmlformats.org/officeDocument/2006/relationships/slideLayout" Id="rId1"/><Relationship Target="../media/image28.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 Target="../media/image19.png" Type="http://schemas.openxmlformats.org/officeDocument/2006/relationships/image" Id="rId4"/><Relationship Target="../media/image04.gif" Type="http://schemas.openxmlformats.org/officeDocument/2006/relationships/image" Id="rId3"/></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4.xml" Type="http://schemas.openxmlformats.org/officeDocument/2006/relationships/slideLayout" Id="rId1"/><Relationship Target="../media/image24.png"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4.xml" Type="http://schemas.openxmlformats.org/officeDocument/2006/relationships/slideLayout" Id="rId1"/><Relationship Target="../media/image22.png"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4.xml" Type="http://schemas.openxmlformats.org/officeDocument/2006/relationships/slideLayout" Id="rId1"/><Relationship Target="../media/image32.pn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4.xml" Type="http://schemas.openxmlformats.org/officeDocument/2006/relationships/slideLayout" Id="rId1"/><Relationship Target="../media/image61.png" Type="http://schemas.openxmlformats.org/officeDocument/2006/relationships/image" Id="rId3"/></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4.xml" Type="http://schemas.openxmlformats.org/officeDocument/2006/relationships/slideLayout" Id="rId1"/><Relationship Target="../media/image22.pn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4.xml" Type="http://schemas.openxmlformats.org/officeDocument/2006/relationships/slideLayout" Id="rId1"/><Relationship Target="../media/image38.pn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4.xml" Type="http://schemas.openxmlformats.org/officeDocument/2006/relationships/slideLayout" Id="rId1"/><Relationship Target="../media/image31.pn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 Target="../media/image29.gif" Type="http://schemas.openxmlformats.org/officeDocument/2006/relationships/image" Id="rId3"/></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 Target="../media/image27.gif"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07.jpg" Type="http://schemas.openxmlformats.org/officeDocument/2006/relationships/image"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 Target="../media/image30.gif"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 Target="../media/image35.gif"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 Target="../media/image33.pn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 Target="../media/image36.png"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 Target="../media/image34.pn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xml" Type="http://schemas.openxmlformats.org/officeDocument/2006/relationships/slideLayout" Id="rId1"/><Relationship Target="../media/image39.jpg" Type="http://schemas.openxmlformats.org/officeDocument/2006/relationships/image" Id="rId4"/><Relationship Target="../media/image34.pn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 Target="../media/image37.jpg" Type="http://schemas.openxmlformats.org/officeDocument/2006/relationships/image" Id="rId4"/><Relationship Target="../media/image44.png" Type="http://schemas.openxmlformats.org/officeDocument/2006/relationships/image" Id="rId3"/><Relationship Target="../media/image48.jpg" Type="http://schemas.openxmlformats.org/officeDocument/2006/relationships/image" Id="rId6"/><Relationship Target="../media/image40.jpg" Type="http://schemas.openxmlformats.org/officeDocument/2006/relationships/image" Id="rId5"/><Relationship Target="../media/image42.png" Type="http://schemas.openxmlformats.org/officeDocument/2006/relationships/image" Id="rId8"/><Relationship Target="../media/image41.jpg" Type="http://schemas.openxmlformats.org/officeDocument/2006/relationships/image" Id="rId7"/></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2.xml" Type="http://schemas.openxmlformats.org/officeDocument/2006/relationships/slideLayout" Id="rId1"/><Relationship Target="../media/image55.png" Type="http://schemas.openxmlformats.org/officeDocument/2006/relationships/image" Id="rId4"/><Relationship Target="../media/image43.jpg" Type="http://schemas.openxmlformats.org/officeDocument/2006/relationships/image" Id="rId3"/><Relationship Target="../media/image42.png" Type="http://schemas.openxmlformats.org/officeDocument/2006/relationships/image" Id="rId5"/></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2.xml" Type="http://schemas.openxmlformats.org/officeDocument/2006/relationships/slideLayout" Id="rId1"/><Relationship Target="../media/image45.png" Type="http://schemas.openxmlformats.org/officeDocument/2006/relationships/image" Id="rId4"/><Relationship Target="../media/image46.pn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00.gif" Type="http://schemas.openxmlformats.org/officeDocument/2006/relationships/image" Id="rId4"/><Relationship Target="../media/image07.jpg"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2.xml" Type="http://schemas.openxmlformats.org/officeDocument/2006/relationships/slideLayout" Id="rId1"/><Relationship Target="../media/image50.png" Type="http://schemas.openxmlformats.org/officeDocument/2006/relationships/image" Id="rId4"/><Relationship Target="../media/image49.pn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2.xml" Type="http://schemas.openxmlformats.org/officeDocument/2006/relationships/slideLayout" Id="rId1"/><Relationship Target="../media/image53.jpg" Type="http://schemas.openxmlformats.org/officeDocument/2006/relationships/image" Id="rId4"/><Relationship Target="../media/image48.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2.xml" Type="http://schemas.openxmlformats.org/officeDocument/2006/relationships/slideLayout" Id="rId1"/><Relationship Target="http://youtube.com/v/93eT8tjGj0w" Type="http://schemas.openxmlformats.org/officeDocument/2006/relationships/hyperlink" TargetMode="External" Id="rId4"/><Relationship Target="../media/image47.jpg" Type="http://schemas.openxmlformats.org/officeDocument/2006/relationships/image" Id="rId5"/></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2.xml" Type="http://schemas.openxmlformats.org/officeDocument/2006/relationships/slideLayout" Id="rId1"/><Relationship Target="../media/image51.png" Type="http://schemas.openxmlformats.org/officeDocument/2006/relationships/image" Id="rId4"/><Relationship Target="../media/image41.jpg" Type="http://schemas.openxmlformats.org/officeDocument/2006/relationships/image" Id="rId3"/><Relationship Target="../media/image57.jpg" Type="http://schemas.openxmlformats.org/officeDocument/2006/relationships/image" Id="rId6"/><Relationship Target="../media/image52.jpg" Type="http://schemas.openxmlformats.org/officeDocument/2006/relationships/image" Id="rId5"/></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2.xml" Type="http://schemas.openxmlformats.org/officeDocument/2006/relationships/slideLayout" Id="rId1"/><Relationship Target="../media/image60.jpg" Type="http://schemas.openxmlformats.org/officeDocument/2006/relationships/image" Id="rId4"/><Relationship Target="../media/image58.png" Type="http://schemas.openxmlformats.org/officeDocument/2006/relationships/image" Id="rId3"/><Relationship Target="../media/image56.png" Type="http://schemas.openxmlformats.org/officeDocument/2006/relationships/image" Id="rId5"/></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2.xml" Type="http://schemas.openxmlformats.org/officeDocument/2006/relationships/slideLayout" Id="rId1"/><Relationship Target="../media/image40.jpg" Type="http://schemas.openxmlformats.org/officeDocument/2006/relationships/image" Id="rId4"/><Relationship Target="../media/image54.png" Type="http://schemas.openxmlformats.org/officeDocument/2006/relationships/image" Id="rId3"/><Relationship Target="../media/image64.png" Type="http://schemas.openxmlformats.org/officeDocument/2006/relationships/image" Id="rId5"/></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2.xml" Type="http://schemas.openxmlformats.org/officeDocument/2006/relationships/slideLayout" Id="rId1"/><Relationship Target="../media/image63.jpg" Type="http://schemas.openxmlformats.org/officeDocument/2006/relationships/image" Id="rId4"/><Relationship Target="../media/image59.jpg" Type="http://schemas.openxmlformats.org/officeDocument/2006/relationships/image" Id="rId3"/><Relationship Target="../media/image67.jpg" Type="http://schemas.openxmlformats.org/officeDocument/2006/relationships/image" Id="rId6"/><Relationship Target="../media/image62.jpg" Type="http://schemas.openxmlformats.org/officeDocument/2006/relationships/image" Id="rId5"/><Relationship Target="../media/image65.jpg" Type="http://schemas.openxmlformats.org/officeDocument/2006/relationships/image" Id="rId7"/></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4.xml" Type="http://schemas.openxmlformats.org/officeDocument/2006/relationships/slideLayout" Id="rId1"/><Relationship Target="../media/image68.png" Type="http://schemas.openxmlformats.org/officeDocument/2006/relationships/image" Id="rId3"/></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2.xml" Type="http://schemas.openxmlformats.org/officeDocument/2006/relationships/slideLayout" Id="rId1"/><Relationship Target="../media/image66.png"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2.xml" Type="http://schemas.openxmlformats.org/officeDocument/2006/relationships/slideLayout" Id="rId1"/><Relationship Target="../media/image80.pn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3.jpg" Type="http://schemas.openxmlformats.org/officeDocument/2006/relationships/image" Id="rId3"/></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2.xml" Type="http://schemas.openxmlformats.org/officeDocument/2006/relationships/slideLayout" Id="rId1"/><Relationship Target="../media/image71.png" Type="http://schemas.openxmlformats.org/officeDocument/2006/relationships/image" Id="rId3"/></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2.xml" Type="http://schemas.openxmlformats.org/officeDocument/2006/relationships/slideLayout" Id="rId1"/><Relationship Target="../media/image73.png" Type="http://schemas.openxmlformats.org/officeDocument/2006/relationships/image" Id="rId3"/></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2.xml" Type="http://schemas.openxmlformats.org/officeDocument/2006/relationships/slideLayout" Id="rId1"/><Relationship Target="../media/image72.png"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2.xml" Type="http://schemas.openxmlformats.org/officeDocument/2006/relationships/slideLayout" Id="rId1"/></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2.xml" Type="http://schemas.openxmlformats.org/officeDocument/2006/relationships/slideLayout" Id="rId1"/><Relationship Target="../media/image70.png" Type="http://schemas.openxmlformats.org/officeDocument/2006/relationships/image" Id="rId4"/><Relationship Target="../comments/comment2.xml" Type="http://schemas.openxmlformats.org/officeDocument/2006/relationships/comments" Id="rId3"/></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2.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2.xml" Type="http://schemas.openxmlformats.org/officeDocument/2006/relationships/slideLayout" Id="rId1"/></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4.xml" Type="http://schemas.openxmlformats.org/officeDocument/2006/relationships/slideLayout" Id="rId1"/><Relationship Target="../media/image79.png" Type="http://schemas.openxmlformats.org/officeDocument/2006/relationships/image" Id="rId3"/></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4.xml" Type="http://schemas.openxmlformats.org/officeDocument/2006/relationships/slideLayout" Id="rId1"/><Relationship Target="../media/image78.png" Type="http://schemas.openxmlformats.org/officeDocument/2006/relationships/image" Id="rId4"/><Relationship Target="../media/image69.png" Type="http://schemas.openxmlformats.org/officeDocument/2006/relationships/image" Id="rId3"/></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4.xml" Type="http://schemas.openxmlformats.org/officeDocument/2006/relationships/slideLayout" Id="rId1"/><Relationship Target="../media/image77.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13.jpg" Type="http://schemas.openxmlformats.org/officeDocument/2006/relationships/image" Id="rId4"/><Relationship Target="../media/image03.jpg" Type="http://schemas.openxmlformats.org/officeDocument/2006/relationships/image" Id="rId3"/></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4.xml" Type="http://schemas.openxmlformats.org/officeDocument/2006/relationships/slideLayout" Id="rId1"/></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4.xml" Type="http://schemas.openxmlformats.org/officeDocument/2006/relationships/slideLayout" Id="rId1"/></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2.xml" Type="http://schemas.openxmlformats.org/officeDocument/2006/relationships/slideLayout" Id="rId1"/></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2.xml" Type="http://schemas.openxmlformats.org/officeDocument/2006/relationships/slideLayout" Id="rId1"/></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2.xml" Type="http://schemas.openxmlformats.org/officeDocument/2006/relationships/slideLayout" Id="rId1"/></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2.xml" Type="http://schemas.openxmlformats.org/officeDocument/2006/relationships/slideLayout" Id="rId1"/></Relationships>
</file>

<file path=ppt/slides/_rels/slide76.xml.rels><?xml version="1.0" encoding="UTF-8" standalone="yes"?><Relationships xmlns="http://schemas.openxmlformats.org/package/2006/relationships"><Relationship Target="../notesSlides/notesSlide76.xml" Type="http://schemas.openxmlformats.org/officeDocument/2006/relationships/notesSlide" Id="rId2"/><Relationship Target="../slideLayouts/slideLayout2.xml" Type="http://schemas.openxmlformats.org/officeDocument/2006/relationships/slideLayout" Id="rId1"/></Relationships>
</file>

<file path=ppt/slides/_rels/slide77.xml.rels><?xml version="1.0" encoding="UTF-8" standalone="yes"?><Relationships xmlns="http://schemas.openxmlformats.org/package/2006/relationships"><Relationship Target="../notesSlides/notesSlide77.xml" Type="http://schemas.openxmlformats.org/officeDocument/2006/relationships/notesSlide" Id="rId2"/><Relationship Target="../slideLayouts/slideLayout2.xml" Type="http://schemas.openxmlformats.org/officeDocument/2006/relationships/slideLayout" Id="rId1"/></Relationships>
</file>

<file path=ppt/slides/_rels/slide78.xml.rels><?xml version="1.0" encoding="UTF-8" standalone="yes"?><Relationships xmlns="http://schemas.openxmlformats.org/package/2006/relationships"><Relationship Target="../notesSlides/notesSlide78.xml" Type="http://schemas.openxmlformats.org/officeDocument/2006/relationships/notesSlide" Id="rId2"/><Relationship Target="../slideLayouts/slideLayout2.xml" Type="http://schemas.openxmlformats.org/officeDocument/2006/relationships/slideLayout" Id="rId1"/></Relationships>
</file>

<file path=ppt/slides/_rels/slide79.xml.rels><?xml version="1.0" encoding="UTF-8" standalone="yes"?><Relationships xmlns="http://schemas.openxmlformats.org/package/2006/relationships"><Relationship Target="../notesSlides/notesSlide79.xml" Type="http://schemas.openxmlformats.org/officeDocument/2006/relationships/notesSlide" Id="rId2"/><Relationship Target="../slideLayouts/slideLayout2.xml" Type="http://schemas.openxmlformats.org/officeDocument/2006/relationships/slideLayout" Id="rId1"/><Relationship Target="../media/image75.gif"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5.jpg" Type="http://schemas.openxmlformats.org/officeDocument/2006/relationships/image" Id="rId4"/><Relationship Target="../media/image06.jpg" Type="http://schemas.openxmlformats.org/officeDocument/2006/relationships/image" Id="rId3"/></Relationships>
</file>

<file path=ppt/slides/_rels/slide80.xml.rels><?xml version="1.0" encoding="UTF-8" standalone="yes"?><Relationships xmlns="http://schemas.openxmlformats.org/package/2006/relationships"><Relationship Target="../notesSlides/notesSlide80.xml" Type="http://schemas.openxmlformats.org/officeDocument/2006/relationships/notesSlide" Id="rId2"/><Relationship Target="../slideLayouts/slideLayout4.xml" Type="http://schemas.openxmlformats.org/officeDocument/2006/relationships/slideLayout" Id="rId1"/><Relationship Target="../media/image76.png" Type="http://schemas.openxmlformats.org/officeDocument/2006/relationships/image" Id="rId3"/></Relationships>
</file>

<file path=ppt/slides/_rels/slide81.xml.rels><?xml version="1.0" encoding="UTF-8" standalone="yes"?><Relationships xmlns="http://schemas.openxmlformats.org/package/2006/relationships"><Relationship Target="../notesSlides/notesSlide81.xml" Type="http://schemas.openxmlformats.org/officeDocument/2006/relationships/notesSlide" Id="rId2"/><Relationship Target="../slideLayouts/slideLayout4.xml" Type="http://schemas.openxmlformats.org/officeDocument/2006/relationships/slideLayout" Id="rId1"/><Relationship Target="../media/image74.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08.jpg" Type="http://schemas.openxmlformats.org/officeDocument/2006/relationships/image" Id="rId4"/><Relationship Target="../media/image10.jp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 name="Shape 30"/>
        <p:cNvGrpSpPr/>
        <p:nvPr/>
      </p:nvGrpSpPr>
      <p:grpSpPr>
        <a:xfrm>
          <a:off y="0" x="0"/>
          <a:ext cy="0" cx="0"/>
          <a:chOff y="0" x="0"/>
          <a:chExt cy="0" cx="0"/>
        </a:xfrm>
      </p:grpSpPr>
      <p:sp>
        <p:nvSpPr>
          <p:cNvPr id="31" name="Shape 31"/>
          <p:cNvSpPr txBox="1"/>
          <p:nvPr>
            <p:ph type="ctrTitle"/>
          </p:nvPr>
        </p:nvSpPr>
        <p:spPr>
          <a:xfrm>
            <a:off y="751679" x="457200"/>
            <a:ext cy="4012799" cx="8229600"/>
          </a:xfrm>
          <a:prstGeom prst="rect">
            <a:avLst/>
          </a:prstGeom>
        </p:spPr>
        <p:txBody>
          <a:bodyPr bIns="91425" rIns="91425" lIns="91425" tIns="91425" anchor="t" anchorCtr="0">
            <a:noAutofit/>
          </a:bodyPr>
          <a:lstStyle/>
          <a:p>
            <a:pPr>
              <a:spcBef>
                <a:spcPts val="0"/>
              </a:spcBef>
              <a:buNone/>
            </a:pPr>
            <a:r>
              <a:rPr sz="6000" lang="en"/>
              <a:t> </a:t>
            </a:r>
          </a:p>
        </p:txBody>
      </p:sp>
      <p:sp>
        <p:nvSpPr>
          <p:cNvPr id="32" name="Shape 32"/>
          <p:cNvSpPr txBox="1"/>
          <p:nvPr>
            <p:ph idx="1" type="subTitle"/>
          </p:nvPr>
        </p:nvSpPr>
        <p:spPr>
          <a:xfrm>
            <a:off y="3405800" x="734675"/>
            <a:ext cy="1643700" cx="7580700"/>
          </a:xfrm>
          <a:prstGeom prst="rect">
            <a:avLst/>
          </a:prstGeom>
        </p:spPr>
        <p:txBody>
          <a:bodyPr bIns="91425" rIns="91425" lIns="91425" tIns="91425" anchor="t" anchorCtr="0">
            <a:noAutofit/>
          </a:bodyPr>
          <a:lstStyle/>
          <a:p>
            <a:pPr algn="ctr">
              <a:spcBef>
                <a:spcPts val="0"/>
              </a:spcBef>
              <a:buNone/>
            </a:pPr>
            <a:r>
              <a:rPr lang="en">
                <a:solidFill>
                  <a:srgbClr val="434343"/>
                </a:solidFill>
              </a:rPr>
              <a:t>Preliminary Design Review</a:t>
            </a:r>
          </a:p>
        </p:txBody>
      </p:sp>
      <p:pic>
        <p:nvPicPr>
          <p:cNvPr id="33" name="Shape 33"/>
          <p:cNvPicPr preferRelativeResize="0"/>
          <p:nvPr/>
        </p:nvPicPr>
        <p:blipFill>
          <a:blip r:embed="rId4">
            <a:alphaModFix/>
          </a:blip>
          <a:stretch>
            <a:fillRect/>
          </a:stretch>
        </p:blipFill>
        <p:spPr>
          <a:xfrm rot="1988">
            <a:off y="942052" x="664711"/>
            <a:ext cy="2209631" cx="7720627"/>
          </a:xfrm>
          <a:prstGeom prst="rect">
            <a:avLst/>
          </a:prstGeom>
          <a:noFill/>
          <a:ln>
            <a:noFill/>
          </a:ln>
        </p:spPr>
      </p:pic>
      <p:sp>
        <p:nvSpPr>
          <p:cNvPr id="34" name="Shape 34"/>
          <p:cNvSpPr txBox="1"/>
          <p:nvPr/>
        </p:nvSpPr>
        <p:spPr>
          <a:xfrm>
            <a:off y="4996375" x="893300"/>
            <a:ext cy="1643700" cx="3486899"/>
          </a:xfrm>
          <a:prstGeom prst="rect">
            <a:avLst/>
          </a:prstGeom>
          <a:noFill/>
          <a:ln>
            <a:noFill/>
          </a:ln>
        </p:spPr>
        <p:txBody>
          <a:bodyPr bIns="91425" rIns="91425" lIns="91425" tIns="91425" anchor="t" anchorCtr="0">
            <a:noAutofit/>
          </a:bodyPr>
          <a:lstStyle/>
          <a:p>
            <a:pPr algn="ctr" rtl="0">
              <a:spcBef>
                <a:spcPts val="0"/>
              </a:spcBef>
              <a:buNone/>
            </a:pPr>
            <a:r>
              <a:rPr sz="3000" lang="en">
                <a:solidFill>
                  <a:srgbClr val="434343"/>
                </a:solidFill>
              </a:rPr>
              <a:t>Matt Clark</a:t>
            </a:r>
          </a:p>
          <a:p>
            <a:pPr algn="ctr" rtl="0">
              <a:spcBef>
                <a:spcPts val="0"/>
              </a:spcBef>
              <a:buNone/>
            </a:pPr>
            <a:r>
              <a:t/>
            </a:r>
            <a:endParaRPr sz="3000">
              <a:solidFill>
                <a:srgbClr val="434343"/>
              </a:solidFill>
            </a:endParaRPr>
          </a:p>
          <a:p>
            <a:pPr algn="ctr">
              <a:spcBef>
                <a:spcPts val="0"/>
              </a:spcBef>
              <a:buNone/>
            </a:pPr>
            <a:r>
              <a:rPr sz="3000" lang="en">
                <a:solidFill>
                  <a:srgbClr val="434343"/>
                </a:solidFill>
              </a:rPr>
              <a:t>Ander Solorzano</a:t>
            </a:r>
          </a:p>
        </p:txBody>
      </p:sp>
      <p:sp>
        <p:nvSpPr>
          <p:cNvPr id="35" name="Shape 35"/>
          <p:cNvSpPr txBox="1"/>
          <p:nvPr/>
        </p:nvSpPr>
        <p:spPr>
          <a:xfrm>
            <a:off y="4996375" x="4709100"/>
            <a:ext cy="1024199" cx="3749099"/>
          </a:xfrm>
          <a:prstGeom prst="rect">
            <a:avLst/>
          </a:prstGeom>
          <a:noFill/>
          <a:ln>
            <a:noFill/>
          </a:ln>
        </p:spPr>
        <p:txBody>
          <a:bodyPr bIns="91425" rIns="91425" lIns="91425" tIns="91425" anchor="t" anchorCtr="0">
            <a:noAutofit/>
          </a:bodyPr>
          <a:lstStyle/>
          <a:p>
            <a:pPr algn="ctr" rtl="0">
              <a:spcBef>
                <a:spcPts val="0"/>
              </a:spcBef>
              <a:buNone/>
            </a:pPr>
            <a:r>
              <a:rPr sz="3000" lang="en">
                <a:solidFill>
                  <a:srgbClr val="434343"/>
                </a:solidFill>
              </a:rPr>
              <a:t>Jaghvi Mehta</a:t>
            </a:r>
          </a:p>
          <a:p>
            <a:pPr algn="ctr" rtl="0">
              <a:spcBef>
                <a:spcPts val="0"/>
              </a:spcBef>
              <a:buNone/>
            </a:pPr>
            <a:r>
              <a:t/>
            </a:r>
            <a:endParaRPr sz="3000"/>
          </a:p>
          <a:p>
            <a:pPr algn="ctr">
              <a:spcBef>
                <a:spcPts val="0"/>
              </a:spcBef>
              <a:buNone/>
            </a:pPr>
            <a:r>
              <a:rPr sz="3000" lang="en">
                <a:solidFill>
                  <a:srgbClr val="434343"/>
                </a:solidFill>
              </a:rPr>
              <a:t>Stephen Smith</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y="0" x="0"/>
          <a:ext cy="0" cx="0"/>
          <a:chOff y="0" x="0"/>
          <a:chExt cy="0" cx="0"/>
        </a:xfrm>
      </p:grpSpPr>
      <p:sp>
        <p:nvSpPr>
          <p:cNvPr id="96" name="Shape 96"/>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97" name="Shape 97"/>
          <p:cNvPicPr preferRelativeResize="0"/>
          <p:nvPr/>
        </p:nvPicPr>
        <p:blipFill>
          <a:blip r:embed="rId3">
            <a:alphaModFix/>
          </a:blip>
          <a:stretch>
            <a:fillRect/>
          </a:stretch>
        </p:blipFill>
        <p:spPr>
          <a:xfrm>
            <a:off y="2440175" x="2443736"/>
            <a:ext cy="3187700" cx="425652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y="0" x="0"/>
          <a:ext cy="0" cx="0"/>
          <a:chOff y="0" x="0"/>
          <a:chExt cy="0" cx="0"/>
        </a:xfrm>
      </p:grpSpPr>
      <p:sp>
        <p:nvSpPr>
          <p:cNvPr id="102" name="Shape 102"/>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103" name="Shape 103"/>
          <p:cNvPicPr preferRelativeResize="0"/>
          <p:nvPr/>
        </p:nvPicPr>
        <p:blipFill>
          <a:blip r:embed="rId3">
            <a:alphaModFix/>
          </a:blip>
          <a:stretch>
            <a:fillRect/>
          </a:stretch>
        </p:blipFill>
        <p:spPr>
          <a:xfrm>
            <a:off y="3274850" x="457201"/>
            <a:ext cy="2001824" cx="2673024"/>
          </a:xfrm>
          <a:prstGeom prst="rect">
            <a:avLst/>
          </a:prstGeom>
          <a:noFill/>
          <a:ln>
            <a:noFill/>
          </a:ln>
        </p:spPr>
      </p:pic>
      <p:pic>
        <p:nvPicPr>
          <p:cNvPr id="104" name="Shape 104"/>
          <p:cNvPicPr preferRelativeResize="0"/>
          <p:nvPr/>
        </p:nvPicPr>
        <p:blipFill>
          <a:blip r:embed="rId4">
            <a:alphaModFix/>
          </a:blip>
          <a:stretch>
            <a:fillRect/>
          </a:stretch>
        </p:blipFill>
        <p:spPr>
          <a:xfrm>
            <a:off y="2960086" x="3424075"/>
            <a:ext cy="2631350" cx="5262724"/>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y="0" x="0"/>
          <a:ext cy="0" cx="0"/>
          <a:chOff y="0" x="0"/>
          <a:chExt cy="0" cx="0"/>
        </a:xfrm>
      </p:grpSpPr>
      <p:sp>
        <p:nvSpPr>
          <p:cNvPr id="109" name="Shape 109"/>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110" name="Shape 110"/>
          <p:cNvPicPr preferRelativeResize="0"/>
          <p:nvPr/>
        </p:nvPicPr>
        <p:blipFill>
          <a:blip r:embed="rId3">
            <a:alphaModFix/>
          </a:blip>
          <a:stretch>
            <a:fillRect/>
          </a:stretch>
        </p:blipFill>
        <p:spPr>
          <a:xfrm>
            <a:off y="2340672" x="1103787"/>
            <a:ext cy="3537599" cx="693642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y="0" x="0"/>
          <a:ext cy="0" cx="0"/>
          <a:chOff y="0" x="0"/>
          <a:chExt cy="0" cx="0"/>
        </a:xfrm>
      </p:grpSpPr>
      <p:sp>
        <p:nvSpPr>
          <p:cNvPr id="115" name="Shape 115"/>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116" name="Shape 116"/>
          <p:cNvPicPr preferRelativeResize="0"/>
          <p:nvPr/>
        </p:nvPicPr>
        <p:blipFill>
          <a:blip r:embed="rId3">
            <a:alphaModFix/>
          </a:blip>
          <a:stretch>
            <a:fillRect/>
          </a:stretch>
        </p:blipFill>
        <p:spPr>
          <a:xfrm>
            <a:off y="2966350" x="457201"/>
            <a:ext cy="1768197" cx="82296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y="0" x="0"/>
          <a:ext cy="0" cx="0"/>
          <a:chOff y="0" x="0"/>
          <a:chExt cy="0" cx="0"/>
        </a:xfrm>
      </p:grpSpPr>
      <p:sp>
        <p:nvSpPr>
          <p:cNvPr id="121" name="Shape 121"/>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122" name="Shape 122"/>
          <p:cNvPicPr preferRelativeResize="0"/>
          <p:nvPr/>
        </p:nvPicPr>
        <p:blipFill rotWithShape="1">
          <a:blip r:embed="rId3">
            <a:alphaModFix/>
          </a:blip>
          <a:srcRect t="0" b="0" r="13476" l="13955"/>
          <a:stretch/>
        </p:blipFill>
        <p:spPr>
          <a:xfrm>
            <a:off y="1863961" x="4680425"/>
            <a:ext cy="4492775" cx="3922325"/>
          </a:xfrm>
          <a:prstGeom prst="rect">
            <a:avLst/>
          </a:prstGeom>
          <a:noFill/>
          <a:ln>
            <a:noFill/>
          </a:ln>
        </p:spPr>
      </p:pic>
      <p:sp>
        <p:nvSpPr>
          <p:cNvPr id="123" name="Shape 123"/>
          <p:cNvSpPr txBox="1"/>
          <p:nvPr/>
        </p:nvSpPr>
        <p:spPr>
          <a:xfrm>
            <a:off y="2040800" x="517875"/>
            <a:ext cy="4139099" cx="3141299"/>
          </a:xfrm>
          <a:prstGeom prst="rect">
            <a:avLst/>
          </a:prstGeom>
          <a:noFill/>
          <a:ln>
            <a:noFill/>
          </a:ln>
        </p:spPr>
        <p:txBody>
          <a:bodyPr bIns="91425" rIns="91425" lIns="91425" tIns="91425" anchor="t" anchorCtr="0">
            <a:noAutofit/>
          </a:bodyPr>
          <a:lstStyle/>
          <a:p>
            <a:pPr>
              <a:spcBef>
                <a:spcPts val="0"/>
              </a:spcBef>
              <a:buNone/>
            </a:pPr>
            <a:r>
              <a:t/>
            </a:r>
            <a:endParaRPr/>
          </a:p>
        </p:txBody>
      </p:sp>
      <p:sp>
        <p:nvSpPr>
          <p:cNvPr id="124" name="Shape 124"/>
          <p:cNvSpPr txBox="1"/>
          <p:nvPr/>
        </p:nvSpPr>
        <p:spPr>
          <a:xfrm>
            <a:off y="2116000" x="457200"/>
            <a:ext cy="3988799" cx="3922199"/>
          </a:xfrm>
          <a:prstGeom prst="rect">
            <a:avLst/>
          </a:prstGeom>
          <a:noFill/>
          <a:ln>
            <a:noFill/>
          </a:ln>
        </p:spPr>
        <p:txBody>
          <a:bodyPr bIns="91425" rIns="91425" lIns="91425" tIns="91425" anchor="t" anchorCtr="0">
            <a:noAutofit/>
          </a:bodyPr>
          <a:lstStyle/>
          <a:p>
            <a:pPr rtl="0" lvl="0" indent="-381000" marL="457200">
              <a:spcBef>
                <a:spcPts val="0"/>
              </a:spcBef>
              <a:buClr>
                <a:srgbClr val="000000"/>
              </a:buClr>
              <a:buSzPct val="100000"/>
              <a:buFont typeface="Arial"/>
              <a:buAutoNum type="arabicPeriod"/>
            </a:pPr>
            <a:r>
              <a:rPr sz="2400" lang="en"/>
              <a:t>Unfold legs of tracking station</a:t>
            </a:r>
            <a:br>
              <a:rPr sz="2400" lang="en"/>
            </a:br>
          </a:p>
          <a:p>
            <a:pPr rtl="0" lvl="0" indent="-381000" marL="457200">
              <a:spcBef>
                <a:spcPts val="0"/>
              </a:spcBef>
              <a:buClr>
                <a:srgbClr val="000000"/>
              </a:buClr>
              <a:buSzPct val="100000"/>
              <a:buFont typeface="Arial"/>
              <a:buAutoNum type="arabicPeriod"/>
            </a:pPr>
            <a:r>
              <a:rPr sz="2400" lang="en"/>
              <a:t>Place station away from location of lines</a:t>
            </a:r>
            <a:br>
              <a:rPr sz="2400" lang="en"/>
            </a:br>
          </a:p>
          <a:p>
            <a:pPr rtl="0" lvl="0" indent="-381000" marL="457200">
              <a:spcBef>
                <a:spcPts val="0"/>
              </a:spcBef>
              <a:buClr>
                <a:srgbClr val="000000"/>
              </a:buClr>
              <a:buSzPct val="100000"/>
              <a:buFont typeface="Arial"/>
              <a:buAutoNum type="arabicPeriod"/>
            </a:pPr>
            <a:r>
              <a:rPr sz="2400" lang="en"/>
              <a:t>Wait for station to calibrate</a:t>
            </a:r>
            <a:br>
              <a:rPr sz="2400" lang="en"/>
            </a:br>
          </a:p>
          <a:p>
            <a:pPr lvl="0" indent="-381000" marL="457200">
              <a:spcBef>
                <a:spcPts val="0"/>
              </a:spcBef>
              <a:buClr>
                <a:srgbClr val="000000"/>
              </a:buClr>
              <a:buSzPct val="100000"/>
              <a:buFont typeface="Arial"/>
              <a:buAutoNum type="arabicPeriod"/>
            </a:pPr>
            <a:r>
              <a:rPr sz="2400" lang="en"/>
              <a:t>Station will begin tracking the robot</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y="0" x="0"/>
          <a:ext cy="0" cx="0"/>
          <a:chOff y="0" x="0"/>
          <a:chExt cy="0" cx="0"/>
        </a:xfrm>
      </p:grpSpPr>
      <p:sp>
        <p:nvSpPr>
          <p:cNvPr id="129" name="Shape 129"/>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sp>
        <p:nvSpPr>
          <p:cNvPr id="130" name="Shape 130"/>
          <p:cNvSpPr txBox="1"/>
          <p:nvPr/>
        </p:nvSpPr>
        <p:spPr>
          <a:xfrm>
            <a:off y="2568425" x="457200"/>
            <a:ext cy="4357199" cx="3731400"/>
          </a:xfrm>
          <a:prstGeom prst="rect">
            <a:avLst/>
          </a:prstGeom>
          <a:noFill/>
          <a:ln>
            <a:noFill/>
          </a:ln>
        </p:spPr>
        <p:txBody>
          <a:bodyPr bIns="91425" rIns="91425" lIns="91425" tIns="91425" anchor="t" anchorCtr="0">
            <a:noAutofit/>
          </a:bodyPr>
          <a:lstStyle/>
          <a:p>
            <a:pPr rtl="0" lvl="0" indent="-381000" marL="457200">
              <a:spcBef>
                <a:spcPts val="0"/>
              </a:spcBef>
              <a:buClr>
                <a:srgbClr val="000000"/>
              </a:buClr>
              <a:buSzPct val="100000"/>
              <a:buFont typeface="Arial"/>
              <a:buAutoNum startAt="5" type="arabicPeriod"/>
            </a:pPr>
            <a:r>
              <a:rPr sz="2400" lang="en"/>
              <a:t>Fill the robot with paint</a:t>
            </a:r>
            <a:br>
              <a:rPr sz="2400" lang="en"/>
            </a:br>
          </a:p>
          <a:p>
            <a:pPr rtl="0" lvl="0" indent="-381000" marL="457200">
              <a:spcBef>
                <a:spcPts val="0"/>
              </a:spcBef>
              <a:buClr>
                <a:srgbClr val="000000"/>
              </a:buClr>
              <a:buSzPct val="100000"/>
              <a:buFont typeface="Arial"/>
              <a:buAutoNum startAt="5" type="arabicPeriod"/>
            </a:pPr>
            <a:r>
              <a:rPr sz="2400" lang="en"/>
              <a:t>Put the robot at a corner</a:t>
            </a:r>
            <a:br>
              <a:rPr sz="2400" lang="en"/>
            </a:br>
          </a:p>
          <a:p>
            <a:pPr lvl="0" indent="-381000" marL="457200">
              <a:spcBef>
                <a:spcPts val="0"/>
              </a:spcBef>
              <a:buClr>
                <a:srgbClr val="000000"/>
              </a:buClr>
              <a:buSzPct val="100000"/>
              <a:buFont typeface="Arial"/>
              <a:buAutoNum startAt="5" type="arabicPeriod"/>
            </a:pPr>
            <a:r>
              <a:rPr sz="2400" lang="en"/>
              <a:t>Open the user interface</a:t>
            </a:r>
          </a:p>
        </p:txBody>
      </p:sp>
      <p:pic>
        <p:nvPicPr>
          <p:cNvPr id="131" name="Shape 131"/>
          <p:cNvPicPr preferRelativeResize="0"/>
          <p:nvPr/>
        </p:nvPicPr>
        <p:blipFill>
          <a:blip r:embed="rId3">
            <a:alphaModFix/>
          </a:blip>
          <a:stretch>
            <a:fillRect/>
          </a:stretch>
        </p:blipFill>
        <p:spPr>
          <a:xfrm>
            <a:off y="2568432" x="4188600"/>
            <a:ext cy="2985499" cx="4482699"/>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y="0" x="0"/>
          <a:ext cy="0" cx="0"/>
          <a:chOff y="0" x="0"/>
          <a:chExt cy="0" cx="0"/>
        </a:xfrm>
      </p:grpSpPr>
      <p:sp>
        <p:nvSpPr>
          <p:cNvPr id="136" name="Shape 136"/>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137" name="Shape 137"/>
          <p:cNvPicPr preferRelativeResize="0"/>
          <p:nvPr/>
        </p:nvPicPr>
        <p:blipFill>
          <a:blip r:embed="rId3">
            <a:alphaModFix/>
          </a:blip>
          <a:stretch>
            <a:fillRect/>
          </a:stretch>
        </p:blipFill>
        <p:spPr>
          <a:xfrm>
            <a:off y="2658858" x="3897600"/>
            <a:ext cy="3163850" cx="4698775"/>
          </a:xfrm>
          <a:prstGeom prst="rect">
            <a:avLst/>
          </a:prstGeom>
          <a:noFill/>
          <a:ln>
            <a:noFill/>
          </a:ln>
        </p:spPr>
      </p:pic>
      <p:sp>
        <p:nvSpPr>
          <p:cNvPr id="138" name="Shape 138"/>
          <p:cNvSpPr txBox="1"/>
          <p:nvPr/>
        </p:nvSpPr>
        <p:spPr>
          <a:xfrm>
            <a:off y="2200725" x="457200"/>
            <a:ext cy="4793099" cx="3440400"/>
          </a:xfrm>
          <a:prstGeom prst="rect">
            <a:avLst/>
          </a:prstGeom>
          <a:noFill/>
          <a:ln>
            <a:noFill/>
          </a:ln>
        </p:spPr>
        <p:txBody>
          <a:bodyPr bIns="91425" rIns="91425" lIns="91425" tIns="91425" anchor="t" anchorCtr="0">
            <a:noAutofit/>
          </a:bodyPr>
          <a:lstStyle/>
          <a:p>
            <a:pPr rtl="0" lvl="0" indent="-381000" marL="457200">
              <a:spcBef>
                <a:spcPts val="0"/>
              </a:spcBef>
              <a:buClr>
                <a:srgbClr val="000000"/>
              </a:buClr>
              <a:buSzPct val="100000"/>
              <a:buFont typeface="Arial"/>
              <a:buAutoNum startAt="8" type="arabicPeriod"/>
            </a:pPr>
            <a:r>
              <a:rPr sz="2400" lang="en"/>
              <a:t>Select the field type and size</a:t>
            </a:r>
            <a:br>
              <a:rPr sz="2400" lang="en"/>
            </a:br>
          </a:p>
          <a:p>
            <a:pPr rtl="0" lvl="0" indent="-381000" marL="457200">
              <a:spcBef>
                <a:spcPts val="0"/>
              </a:spcBef>
              <a:buClr>
                <a:srgbClr val="000000"/>
              </a:buClr>
              <a:buSzPct val="100000"/>
              <a:buFont typeface="Arial"/>
              <a:buAutoNum startAt="8" type="arabicPeriod"/>
            </a:pPr>
            <a:r>
              <a:rPr sz="2400" lang="en"/>
              <a:t>Check the battery and paint readings on the robot</a:t>
            </a:r>
            <a:br>
              <a:rPr sz="2400" lang="en"/>
            </a:br>
          </a:p>
          <a:p>
            <a:pPr lvl="0" indent="-381000" marL="457200">
              <a:spcBef>
                <a:spcPts val="0"/>
              </a:spcBef>
              <a:buClr>
                <a:srgbClr val="000000"/>
              </a:buClr>
              <a:buSzPct val="100000"/>
              <a:buFont typeface="Arial"/>
              <a:buAutoNum startAt="8" type="arabicPeriod"/>
            </a:pPr>
            <a:r>
              <a:rPr sz="2400" lang="en"/>
              <a:t>Click the “Go” button to start the painting process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y="0" x="0"/>
          <a:ext cy="0" cx="0"/>
          <a:chOff y="0" x="0"/>
          <a:chExt cy="0" cx="0"/>
        </a:xfrm>
      </p:grpSpPr>
      <p:sp>
        <p:nvSpPr>
          <p:cNvPr id="143" name="Shape 143"/>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Use Case</a:t>
            </a:r>
          </a:p>
        </p:txBody>
      </p:sp>
      <p:pic>
        <p:nvPicPr>
          <p:cNvPr id="144" name="Shape 144"/>
          <p:cNvPicPr preferRelativeResize="0"/>
          <p:nvPr/>
        </p:nvPicPr>
        <p:blipFill>
          <a:blip r:embed="rId3">
            <a:alphaModFix/>
          </a:blip>
          <a:stretch>
            <a:fillRect/>
          </a:stretch>
        </p:blipFill>
        <p:spPr>
          <a:xfrm>
            <a:off y="2033850" x="892964"/>
            <a:ext cy="4140200" cx="7358074"/>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y="0" x="0"/>
          <a:ext cy="0" cx="0"/>
          <a:chOff y="0" x="0"/>
          <a:chExt cy="0" cx="0"/>
        </a:xfrm>
      </p:grpSpPr>
      <p:sp>
        <p:nvSpPr>
          <p:cNvPr id="149" name="Shape 149"/>
          <p:cNvSpPr txBox="1"/>
          <p:nvPr>
            <p:ph type="title"/>
          </p:nvPr>
        </p:nvSpPr>
        <p:spPr>
          <a:xfrm>
            <a:off y="274637" x="457200"/>
            <a:ext cy="1143299" cx="8229600"/>
          </a:xfrm>
          <a:prstGeom prst="rect">
            <a:avLst/>
          </a:prstGeom>
        </p:spPr>
        <p:txBody>
          <a:bodyPr bIns="91425" rIns="91425" lIns="91425" tIns="91425" anchor="b" anchorCtr="0">
            <a:noAutofit/>
          </a:bodyPr>
          <a:lstStyle/>
          <a:p>
            <a:pPr lvl="0">
              <a:spcBef>
                <a:spcPts val="0"/>
              </a:spcBef>
              <a:buNone/>
            </a:pPr>
            <a:r>
              <a:rPr sz="3000" lang="en">
                <a:solidFill>
                  <a:srgbClr val="DA0002"/>
                </a:solidFill>
              </a:rPr>
              <a:t>Mandatory Functional Requirements (MFR)</a:t>
            </a:r>
          </a:p>
        </p:txBody>
      </p:sp>
      <p:graphicFrame>
        <p:nvGraphicFramePr>
          <p:cNvPr id="150" name="Shape 150"/>
          <p:cNvGraphicFramePr/>
          <p:nvPr/>
        </p:nvGraphicFramePr>
        <p:xfrm>
          <a:off y="1622641" x="198000"/>
          <a:ext cy="3000000" cx="3000000"/>
        </p:xfrm>
        <a:graphic>
          <a:graphicData uri="http://schemas.openxmlformats.org/drawingml/2006/table">
            <a:tbl>
              <a:tblPr>
                <a:noFill/>
                <a:tableStyleId>{C5C55EBC-71A2-49B1-9BEA-FF707FB4D4F7}</a:tableStyleId>
              </a:tblPr>
              <a:tblGrid>
                <a:gridCol w="853125"/>
                <a:gridCol w="7914300"/>
              </a:tblGrid>
              <a:tr h="736700">
                <a:tc>
                  <a:txBody>
                    <a:bodyPr>
                      <a:noAutofit/>
                    </a:bodyPr>
                    <a:lstStyle/>
                    <a:p>
                      <a:pPr algn="ctr">
                        <a:spcBef>
                          <a:spcPts val="0"/>
                        </a:spcBef>
                        <a:buNone/>
                      </a:pPr>
                      <a:r>
                        <a:rPr sz="1800" lang="en"/>
                        <a:t>MFR1</a:t>
                      </a:r>
                    </a:p>
                  </a:txBody>
                  <a:tcPr marR="91425" marB="121900" marT="121900" marL="91425">
                    <a:solidFill>
                      <a:srgbClr val="F4CCCC"/>
                    </a:solidFill>
                  </a:tcPr>
                </a:tc>
                <a:tc>
                  <a:txBody>
                    <a:bodyPr>
                      <a:noAutofit/>
                    </a:bodyPr>
                    <a:lstStyle/>
                    <a:p>
                      <a:pPr>
                        <a:spcBef>
                          <a:spcPts val="0"/>
                        </a:spcBef>
                        <a:buNone/>
                      </a:pPr>
                      <a:r>
                        <a:rPr sz="1800" lang="en">
                          <a:solidFill>
                            <a:schemeClr val="dk1"/>
                          </a:solidFill>
                        </a:rPr>
                        <a:t>Perform 100% of autonomous tasks without requiring constant user supervision</a:t>
                      </a:r>
                    </a:p>
                  </a:txBody>
                  <a:tcPr marR="91425" marB="121900" marT="121900" marL="91425">
                    <a:solidFill>
                      <a:srgbClr val="F4CCCC"/>
                    </a:solidFill>
                  </a:tcPr>
                </a:tc>
              </a:tr>
              <a:tr h="696025">
                <a:tc>
                  <a:txBody>
                    <a:bodyPr>
                      <a:noAutofit/>
                    </a:bodyPr>
                    <a:lstStyle/>
                    <a:p>
                      <a:pPr algn="ctr">
                        <a:spcBef>
                          <a:spcPts val="0"/>
                        </a:spcBef>
                        <a:buNone/>
                      </a:pPr>
                      <a:r>
                        <a:rPr sz="1800" lang="en"/>
                        <a:t>MFR2</a:t>
                      </a:r>
                    </a:p>
                  </a:txBody>
                  <a:tcPr marR="91425" marB="121900" marT="121900" marL="91425"/>
                </a:tc>
                <a:tc>
                  <a:txBody>
                    <a:bodyPr>
                      <a:noAutofit/>
                    </a:bodyPr>
                    <a:lstStyle/>
                    <a:p>
                      <a:pPr>
                        <a:spcBef>
                          <a:spcPts val="0"/>
                        </a:spcBef>
                        <a:buNone/>
                      </a:pPr>
                      <a:r>
                        <a:rPr sz="1800" lang="en">
                          <a:solidFill>
                            <a:schemeClr val="dk1"/>
                          </a:solidFill>
                        </a:rPr>
                        <a:t>Paint 100% of the line markings according to league standard regulations</a:t>
                      </a:r>
                    </a:p>
                  </a:txBody>
                  <a:tcPr marR="91425" marB="121900" marT="121900" marL="91425"/>
                </a:tc>
              </a:tr>
              <a:tr h="696025">
                <a:tc>
                  <a:txBody>
                    <a:bodyPr>
                      <a:noAutofit/>
                    </a:bodyPr>
                    <a:lstStyle/>
                    <a:p>
                      <a:pPr algn="ctr">
                        <a:spcBef>
                          <a:spcPts val="0"/>
                        </a:spcBef>
                        <a:buNone/>
                      </a:pPr>
                      <a:r>
                        <a:rPr sz="1800" lang="en"/>
                        <a:t>MFR3</a:t>
                      </a:r>
                    </a:p>
                  </a:txBody>
                  <a:tcPr marR="91425" marB="121900" marT="121900" marL="91425">
                    <a:solidFill>
                      <a:srgbClr val="F4CCCC"/>
                    </a:solidFill>
                  </a:tcPr>
                </a:tc>
                <a:tc>
                  <a:txBody>
                    <a:bodyPr>
                      <a:noAutofit/>
                    </a:bodyPr>
                    <a:lstStyle/>
                    <a:p>
                      <a:pPr>
                        <a:spcBef>
                          <a:spcPts val="0"/>
                        </a:spcBef>
                        <a:buNone/>
                      </a:pPr>
                      <a:r>
                        <a:rPr sz="1800" lang="en">
                          <a:solidFill>
                            <a:schemeClr val="dk1"/>
                          </a:solidFill>
                        </a:rPr>
                        <a:t>Plan a path within 1 minute given user inputs</a:t>
                      </a:r>
                    </a:p>
                  </a:txBody>
                  <a:tcPr marR="91425" marB="121900" marT="121900" marL="91425">
                    <a:solidFill>
                      <a:srgbClr val="F4CCCC"/>
                    </a:solidFill>
                  </a:tcPr>
                </a:tc>
              </a:tr>
              <a:tr h="696025">
                <a:tc>
                  <a:txBody>
                    <a:bodyPr>
                      <a:noAutofit/>
                    </a:bodyPr>
                    <a:lstStyle/>
                    <a:p>
                      <a:pPr algn="ctr">
                        <a:spcBef>
                          <a:spcPts val="0"/>
                        </a:spcBef>
                        <a:buNone/>
                      </a:pPr>
                      <a:r>
                        <a:rPr sz="1800" lang="en"/>
                        <a:t>MFR4</a:t>
                      </a:r>
                    </a:p>
                  </a:txBody>
                  <a:tcPr marR="91425" marB="121900" marT="121900" marL="91425"/>
                </a:tc>
                <a:tc>
                  <a:txBody>
                    <a:bodyPr>
                      <a:noAutofit/>
                    </a:bodyPr>
                    <a:lstStyle/>
                    <a:p>
                      <a:pPr>
                        <a:spcBef>
                          <a:spcPts val="0"/>
                        </a:spcBef>
                        <a:buNone/>
                      </a:pPr>
                      <a:r>
                        <a:rPr sz="1800" lang="en">
                          <a:solidFill>
                            <a:schemeClr val="dk1"/>
                          </a:solidFill>
                        </a:rPr>
                        <a:t>Report robot’s position to user interface once every 4 seconds</a:t>
                      </a:r>
                    </a:p>
                  </a:txBody>
                  <a:tcPr marR="91425" marB="121900" marT="121900" marL="91425"/>
                </a:tc>
              </a:tr>
              <a:tr h="696025">
                <a:tc>
                  <a:txBody>
                    <a:bodyPr>
                      <a:noAutofit/>
                    </a:bodyPr>
                    <a:lstStyle/>
                    <a:p>
                      <a:pPr algn="ctr">
                        <a:spcBef>
                          <a:spcPts val="0"/>
                        </a:spcBef>
                        <a:buNone/>
                      </a:pPr>
                      <a:r>
                        <a:rPr sz="1800" lang="en"/>
                        <a:t>MFR5</a:t>
                      </a:r>
                    </a:p>
                  </a:txBody>
                  <a:tcPr marR="91425" marB="121900" marT="121900" marL="91425">
                    <a:solidFill>
                      <a:srgbClr val="F4CCCC"/>
                    </a:solidFill>
                  </a:tcPr>
                </a:tc>
                <a:tc>
                  <a:txBody>
                    <a:bodyPr>
                      <a:noAutofit/>
                    </a:bodyPr>
                    <a:lstStyle/>
                    <a:p>
                      <a:pPr rtl="0">
                        <a:spcBef>
                          <a:spcPts val="800"/>
                        </a:spcBef>
                        <a:buNone/>
                      </a:pPr>
                      <a:r>
                        <a:rPr sz="1800" lang="en">
                          <a:solidFill>
                            <a:schemeClr val="dk1"/>
                          </a:solidFill>
                        </a:rPr>
                        <a:t>Stop if an obstacle is detected within 1 meter</a:t>
                      </a:r>
                    </a:p>
                  </a:txBody>
                  <a:tcPr marR="91425" marB="121900" marT="121900" marL="91425">
                    <a:solidFill>
                      <a:srgbClr val="F4CCCC"/>
                    </a:solidFill>
                  </a:tcPr>
                </a:tc>
              </a:tr>
              <a:tr h="696025">
                <a:tc>
                  <a:txBody>
                    <a:bodyPr>
                      <a:noAutofit/>
                    </a:bodyPr>
                    <a:lstStyle/>
                    <a:p>
                      <a:pPr algn="ctr" rtl="0">
                        <a:spcBef>
                          <a:spcPts val="0"/>
                        </a:spcBef>
                        <a:buNone/>
                      </a:pPr>
                      <a:r>
                        <a:rPr sz="1800" lang="en"/>
                        <a:t>MFR6</a:t>
                      </a:r>
                    </a:p>
                  </a:txBody>
                  <a:tcPr marR="91425" marB="121900" marT="121900" marL="91425"/>
                </a:tc>
                <a:tc>
                  <a:txBody>
                    <a:bodyPr>
                      <a:noAutofit/>
                    </a:bodyPr>
                    <a:lstStyle/>
                    <a:p>
                      <a:pPr rtl="0">
                        <a:spcBef>
                          <a:spcPts val="0"/>
                        </a:spcBef>
                        <a:buNone/>
                      </a:pPr>
                      <a:r>
                        <a:rPr sz="1800" lang="en">
                          <a:solidFill>
                            <a:schemeClr val="dk1"/>
                          </a:solidFill>
                        </a:rPr>
                        <a:t>Stop within 2 seconds of receiving an emergency stop command</a:t>
                      </a:r>
                    </a:p>
                  </a:txBody>
                  <a:tcPr marR="91425" marB="121900" marT="121900" marL="91425"/>
                </a:tc>
              </a:tr>
              <a:tr h="696025">
                <a:tc>
                  <a:txBody>
                    <a:bodyPr>
                      <a:noAutofit/>
                    </a:bodyPr>
                    <a:lstStyle/>
                    <a:p>
                      <a:pPr algn="ctr" rtl="0">
                        <a:spcBef>
                          <a:spcPts val="0"/>
                        </a:spcBef>
                        <a:buNone/>
                      </a:pPr>
                      <a:r>
                        <a:rPr sz="1800" lang="en"/>
                        <a:t>MFR7</a:t>
                      </a:r>
                    </a:p>
                  </a:txBody>
                  <a:tcPr marR="91425" marB="121900" marT="121900" marL="91425">
                    <a:solidFill>
                      <a:srgbClr val="F4CCCC"/>
                    </a:solidFill>
                  </a:tcPr>
                </a:tc>
                <a:tc>
                  <a:txBody>
                    <a:bodyPr>
                      <a:noAutofit/>
                    </a:bodyPr>
                    <a:lstStyle/>
                    <a:p>
                      <a:pPr rtl="0">
                        <a:spcBef>
                          <a:spcPts val="0"/>
                        </a:spcBef>
                        <a:buNone/>
                      </a:pPr>
                      <a:r>
                        <a:rPr sz="1800" lang="en">
                          <a:solidFill>
                            <a:schemeClr val="dk1"/>
                          </a:solidFill>
                        </a:rPr>
                        <a:t>Stop if communication with command station times out for 10 seconds</a:t>
                      </a:r>
                    </a:p>
                  </a:txBody>
                  <a:tcPr marR="91425" marB="121900" marT="121900" marL="91425">
                    <a:solidFill>
                      <a:srgbClr val="F4CCCC"/>
                    </a:solidFill>
                  </a:tcPr>
                </a:tc>
              </a:tr>
            </a:tbl>
          </a:graphicData>
        </a:graphic>
      </p:graphicFrame>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y="0" x="0"/>
          <a:ext cy="0" cx="0"/>
          <a:chOff y="0" x="0"/>
          <a:chExt cy="0" cx="0"/>
        </a:xfrm>
      </p:grpSpPr>
      <p:sp>
        <p:nvSpPr>
          <p:cNvPr id="155" name="Shape 155"/>
          <p:cNvSpPr txBox="1"/>
          <p:nvPr>
            <p:ph type="title"/>
          </p:nvPr>
        </p:nvSpPr>
        <p:spPr>
          <a:xfrm>
            <a:off y="274633" x="-15375"/>
            <a:ext cy="1143299" cx="9144000"/>
          </a:xfrm>
          <a:prstGeom prst="rect">
            <a:avLst/>
          </a:prstGeom>
        </p:spPr>
        <p:txBody>
          <a:bodyPr bIns="91425" rIns="91425" lIns="91425" tIns="91425" anchor="b" anchorCtr="0">
            <a:noAutofit/>
          </a:bodyPr>
          <a:lstStyle/>
          <a:p>
            <a:pPr rtl="0" lvl="0">
              <a:spcBef>
                <a:spcPts val="0"/>
              </a:spcBef>
              <a:buNone/>
            </a:pPr>
            <a:r>
              <a:rPr sz="3000" lang="en">
                <a:solidFill>
                  <a:srgbClr val="DA0002"/>
                </a:solidFill>
              </a:rPr>
              <a:t>Mandatory Non-Functional Requirements (MNFR)</a:t>
            </a:r>
          </a:p>
        </p:txBody>
      </p:sp>
      <p:graphicFrame>
        <p:nvGraphicFramePr>
          <p:cNvPr id="156" name="Shape 156"/>
          <p:cNvGraphicFramePr/>
          <p:nvPr/>
        </p:nvGraphicFramePr>
        <p:xfrm>
          <a:off y="1622266" x="343300"/>
          <a:ext cy="3000000" cx="3000000"/>
        </p:xfrm>
        <a:graphic>
          <a:graphicData uri="http://schemas.openxmlformats.org/drawingml/2006/table">
            <a:tbl>
              <a:tblPr>
                <a:noFill/>
                <a:tableStyleId>{A2591347-6AF4-4099-8B86-245C4D5C3D35}</a:tableStyleId>
              </a:tblPr>
              <a:tblGrid>
                <a:gridCol w="1010850"/>
                <a:gridCol w="7567800"/>
              </a:tblGrid>
              <a:tr h="715550">
                <a:tc>
                  <a:txBody>
                    <a:bodyPr>
                      <a:noAutofit/>
                    </a:bodyPr>
                    <a:lstStyle/>
                    <a:p>
                      <a:pPr algn="ctr" rtl="0" lvl="0">
                        <a:spcBef>
                          <a:spcPts val="0"/>
                        </a:spcBef>
                        <a:buNone/>
                      </a:pPr>
                      <a:r>
                        <a:rPr sz="1800" lang="en"/>
                        <a:t>MNFR1</a:t>
                      </a:r>
                    </a:p>
                  </a:txBody>
                  <a:tcPr marR="91425" marB="121900" marT="121900" marL="91425">
                    <a:solidFill>
                      <a:srgbClr val="F4CCCC"/>
                    </a:solidFill>
                  </a:tcPr>
                </a:tc>
                <a:tc>
                  <a:txBody>
                    <a:bodyPr>
                      <a:noAutofit/>
                    </a:bodyPr>
                    <a:lstStyle/>
                    <a:p>
                      <a:pPr rtl="0" lvl="0">
                        <a:spcBef>
                          <a:spcPts val="0"/>
                        </a:spcBef>
                        <a:buNone/>
                      </a:pPr>
                      <a:r>
                        <a:rPr sz="1800" lang="en">
                          <a:solidFill>
                            <a:schemeClr val="dk1"/>
                          </a:solidFill>
                        </a:rPr>
                        <a:t>Paint over the same path with 10cm of error deviation</a:t>
                      </a:r>
                    </a:p>
                  </a:txBody>
                  <a:tcPr marR="91425" marB="121900" marT="121900" marL="91425">
                    <a:solidFill>
                      <a:srgbClr val="F4CCCC"/>
                    </a:solidFill>
                  </a:tcPr>
                </a:tc>
              </a:tr>
              <a:tr h="715550">
                <a:tc>
                  <a:txBody>
                    <a:bodyPr>
                      <a:noAutofit/>
                    </a:bodyPr>
                    <a:lstStyle/>
                    <a:p>
                      <a:pPr algn="ctr" rtl="0" lvl="0">
                        <a:spcBef>
                          <a:spcPts val="0"/>
                        </a:spcBef>
                        <a:buNone/>
                      </a:pPr>
                      <a:r>
                        <a:rPr sz="1800" lang="en"/>
                        <a:t>MNFR2</a:t>
                      </a:r>
                    </a:p>
                  </a:txBody>
                  <a:tcPr marR="91425" marB="121900" marT="121900" marL="91425"/>
                </a:tc>
                <a:tc>
                  <a:txBody>
                    <a:bodyPr>
                      <a:noAutofit/>
                    </a:bodyPr>
                    <a:lstStyle/>
                    <a:p>
                      <a:pPr rtl="0" lvl="0">
                        <a:spcBef>
                          <a:spcPts val="0"/>
                        </a:spcBef>
                        <a:buNone/>
                      </a:pPr>
                      <a:r>
                        <a:rPr sz="1800" lang="en">
                          <a:solidFill>
                            <a:schemeClr val="dk1"/>
                          </a:solidFill>
                        </a:rPr>
                        <a:t>Paint within 5cm of its desired path</a:t>
                      </a:r>
                    </a:p>
                  </a:txBody>
                  <a:tcPr marR="91425" marB="121900" marT="121900" marL="91425"/>
                </a:tc>
              </a:tr>
              <a:tr h="715550">
                <a:tc>
                  <a:txBody>
                    <a:bodyPr>
                      <a:noAutofit/>
                    </a:bodyPr>
                    <a:lstStyle/>
                    <a:p>
                      <a:pPr algn="ctr" rtl="0" lvl="0">
                        <a:spcBef>
                          <a:spcPts val="0"/>
                        </a:spcBef>
                        <a:buNone/>
                      </a:pPr>
                      <a:r>
                        <a:rPr sz="1800" lang="en"/>
                        <a:t>MNFR3</a:t>
                      </a:r>
                    </a:p>
                  </a:txBody>
                  <a:tcPr marR="91425" marB="121900" marT="121900" marL="91425">
                    <a:solidFill>
                      <a:srgbClr val="F4CCCC"/>
                    </a:solidFill>
                  </a:tcPr>
                </a:tc>
                <a:tc>
                  <a:txBody>
                    <a:bodyPr>
                      <a:noAutofit/>
                    </a:bodyPr>
                    <a:lstStyle/>
                    <a:p>
                      <a:pPr rtl="0" lvl="0">
                        <a:spcBef>
                          <a:spcPts val="0"/>
                        </a:spcBef>
                        <a:buNone/>
                      </a:pPr>
                      <a:r>
                        <a:rPr sz="1800" lang="en">
                          <a:solidFill>
                            <a:schemeClr val="dk1"/>
                          </a:solidFill>
                        </a:rPr>
                        <a:t>Be operable by personnel of minimum work age in the US</a:t>
                      </a:r>
                    </a:p>
                  </a:txBody>
                  <a:tcPr marR="91425" marB="121900" marT="121900" marL="91425">
                    <a:solidFill>
                      <a:srgbClr val="F4CCCC"/>
                    </a:solidFill>
                  </a:tcPr>
                </a:tc>
              </a:tr>
              <a:tr h="715550">
                <a:tc>
                  <a:txBody>
                    <a:bodyPr>
                      <a:noAutofit/>
                    </a:bodyPr>
                    <a:lstStyle/>
                    <a:p>
                      <a:pPr algn="ctr" rtl="0" lvl="0">
                        <a:spcBef>
                          <a:spcPts val="0"/>
                        </a:spcBef>
                        <a:buNone/>
                      </a:pPr>
                      <a:r>
                        <a:rPr sz="1800" lang="en"/>
                        <a:t>MNFR4</a:t>
                      </a:r>
                    </a:p>
                  </a:txBody>
                  <a:tcPr marR="91425" marB="121900" marT="121900" marL="91425"/>
                </a:tc>
                <a:tc>
                  <a:txBody>
                    <a:bodyPr>
                      <a:noAutofit/>
                    </a:bodyPr>
                    <a:lstStyle/>
                    <a:p>
                      <a:pPr rtl="0" lvl="0">
                        <a:spcBef>
                          <a:spcPts val="0"/>
                        </a:spcBef>
                        <a:buNone/>
                      </a:pPr>
                      <a:r>
                        <a:rPr sz="1800" lang="en">
                          <a:solidFill>
                            <a:schemeClr val="dk1"/>
                          </a:solidFill>
                        </a:rPr>
                        <a:t>Have a set-up time of 5 minutes</a:t>
                      </a:r>
                    </a:p>
                  </a:txBody>
                  <a:tcPr marR="91425" marB="121900" marT="121900" marL="91425"/>
                </a:tc>
              </a:tr>
              <a:tr h="715550">
                <a:tc>
                  <a:txBody>
                    <a:bodyPr>
                      <a:noAutofit/>
                    </a:bodyPr>
                    <a:lstStyle/>
                    <a:p>
                      <a:pPr algn="ctr" rtl="0" lvl="0">
                        <a:spcBef>
                          <a:spcPts val="0"/>
                        </a:spcBef>
                        <a:buNone/>
                      </a:pPr>
                      <a:r>
                        <a:rPr sz="1800" lang="en"/>
                        <a:t>MNFR5</a:t>
                      </a:r>
                    </a:p>
                  </a:txBody>
                  <a:tcPr marR="91425" marB="121900" marT="121900" marL="91425">
                    <a:solidFill>
                      <a:srgbClr val="F4CCCC"/>
                    </a:solidFill>
                  </a:tcPr>
                </a:tc>
                <a:tc>
                  <a:txBody>
                    <a:bodyPr>
                      <a:noAutofit/>
                    </a:bodyPr>
                    <a:lstStyle/>
                    <a:p>
                      <a:pPr rtl="0" lvl="0">
                        <a:spcBef>
                          <a:spcPts val="800"/>
                        </a:spcBef>
                        <a:buNone/>
                      </a:pPr>
                      <a:r>
                        <a:rPr sz="1800" lang="en">
                          <a:solidFill>
                            <a:schemeClr val="dk1"/>
                          </a:solidFill>
                        </a:rPr>
                        <a:t>Spend 2 hours to paint a field</a:t>
                      </a:r>
                    </a:p>
                  </a:txBody>
                  <a:tcPr marR="91425" marB="121900" marT="121900" marL="91425">
                    <a:solidFill>
                      <a:srgbClr val="F4CCCC"/>
                    </a:solidFill>
                  </a:tcPr>
                </a:tc>
              </a:tr>
              <a:tr h="715550">
                <a:tc>
                  <a:txBody>
                    <a:bodyPr>
                      <a:noAutofit/>
                    </a:bodyPr>
                    <a:lstStyle/>
                    <a:p>
                      <a:pPr algn="ctr" rtl="0" lvl="0">
                        <a:spcBef>
                          <a:spcPts val="0"/>
                        </a:spcBef>
                        <a:buNone/>
                      </a:pPr>
                      <a:r>
                        <a:rPr sz="1800" lang="en"/>
                        <a:t>MNFR6</a:t>
                      </a:r>
                    </a:p>
                  </a:txBody>
                  <a:tcPr marR="91425" marB="121900" marT="121900" marL="91425"/>
                </a:tc>
                <a:tc>
                  <a:txBody>
                    <a:bodyPr>
                      <a:noAutofit/>
                    </a:bodyPr>
                    <a:lstStyle/>
                    <a:p>
                      <a:pPr rtl="0" lvl="0">
                        <a:spcBef>
                          <a:spcPts val="0"/>
                        </a:spcBef>
                        <a:buNone/>
                      </a:pPr>
                      <a:r>
                        <a:rPr sz="1800" lang="en">
                          <a:solidFill>
                            <a:schemeClr val="dk1"/>
                          </a:solidFill>
                        </a:rPr>
                        <a:t>Be capable of operating for 3 hours without replenishing resources</a:t>
                      </a:r>
                    </a:p>
                  </a:txBody>
                  <a:tcPr marR="91425" marB="121900" marT="121900" marL="91425"/>
                </a:tc>
              </a:tr>
              <a:tr h="715550">
                <a:tc>
                  <a:txBody>
                    <a:bodyPr>
                      <a:noAutofit/>
                    </a:bodyPr>
                    <a:lstStyle/>
                    <a:p>
                      <a:pPr algn="ctr" rtl="0">
                        <a:spcBef>
                          <a:spcPts val="0"/>
                        </a:spcBef>
                        <a:buNone/>
                      </a:pPr>
                      <a:r>
                        <a:rPr sz="1800" lang="en"/>
                        <a:t>MNFR7</a:t>
                      </a:r>
                    </a:p>
                  </a:txBody>
                  <a:tcPr marR="91425" marB="121900" marT="121900" marL="91425">
                    <a:solidFill>
                      <a:srgbClr val="F4CCCC"/>
                    </a:solidFill>
                  </a:tcPr>
                </a:tc>
                <a:tc>
                  <a:txBody>
                    <a:bodyPr>
                      <a:noAutofit/>
                    </a:bodyPr>
                    <a:lstStyle/>
                    <a:p>
                      <a:pPr rtl="0">
                        <a:spcBef>
                          <a:spcPts val="0"/>
                        </a:spcBef>
                        <a:buNone/>
                      </a:pPr>
                      <a:r>
                        <a:rPr sz="1800" lang="en">
                          <a:solidFill>
                            <a:schemeClr val="dk1"/>
                          </a:solidFill>
                        </a:rPr>
                        <a:t>Paint without physically damaging the field</a:t>
                      </a:r>
                    </a:p>
                  </a:txBody>
                  <a:tcPr marR="91425" marB="121900" marT="121900" marL="91425">
                    <a:solidFill>
                      <a:srgbClr val="F4CCCC"/>
                    </a:solidFill>
                  </a:tcPr>
                </a:tc>
              </a:tr>
            </a:tbl>
          </a:graphicData>
        </a:graphic>
      </p:graphicFrame>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 name="Shape 39"/>
        <p:cNvGrpSpPr/>
        <p:nvPr/>
      </p:nvGrpSpPr>
      <p:grpSpPr>
        <a:xfrm>
          <a:off y="0" x="0"/>
          <a:ext cy="0" cx="0"/>
          <a:chOff y="0" x="0"/>
          <a:chExt cy="0" cx="0"/>
        </a:xfrm>
      </p:grpSpPr>
      <p:sp>
        <p:nvSpPr>
          <p:cNvPr id="40" name="Shape 40"/>
          <p:cNvSpPr txBox="1"/>
          <p:nvPr>
            <p:ph type="title"/>
          </p:nvPr>
        </p:nvSpPr>
        <p:spPr>
          <a:xfrm>
            <a:off y="376237" x="457200"/>
            <a:ext cy="1143299" cx="8229600"/>
          </a:xfrm>
          <a:prstGeom prst="rect">
            <a:avLst/>
          </a:prstGeom>
        </p:spPr>
        <p:txBody>
          <a:bodyPr bIns="91425" rIns="91425" lIns="91425" tIns="91425" anchor="b" anchorCtr="0">
            <a:noAutofit/>
          </a:bodyPr>
          <a:lstStyle/>
          <a:p>
            <a:pPr>
              <a:spcBef>
                <a:spcPts val="0"/>
              </a:spcBef>
              <a:buNone/>
            </a:pPr>
            <a:r>
              <a:rPr lang="en"/>
              <a:t>Project Description - Problem</a:t>
            </a:r>
          </a:p>
        </p:txBody>
      </p:sp>
      <p:pic>
        <p:nvPicPr>
          <p:cNvPr id="41" name="Shape 41"/>
          <p:cNvPicPr preferRelativeResize="0"/>
          <p:nvPr/>
        </p:nvPicPr>
        <p:blipFill>
          <a:blip r:embed="rId3">
            <a:alphaModFix/>
          </a:blip>
          <a:stretch>
            <a:fillRect/>
          </a:stretch>
        </p:blipFill>
        <p:spPr>
          <a:xfrm>
            <a:off y="1659675" x="5504925"/>
            <a:ext cy="2563174" cx="2968601"/>
          </a:xfrm>
          <a:prstGeom prst="rect">
            <a:avLst/>
          </a:prstGeom>
          <a:noFill/>
          <a:ln w="9525" cap="flat">
            <a:solidFill>
              <a:srgbClr val="000000"/>
            </a:solidFill>
            <a:prstDash val="solid"/>
            <a:round/>
            <a:headEnd w="med" len="med" type="none"/>
            <a:tailEnd w="med" len="med" type="none"/>
          </a:ln>
        </p:spPr>
      </p:pic>
      <p:sp>
        <p:nvSpPr>
          <p:cNvPr id="42" name="Shape 42"/>
          <p:cNvSpPr txBox="1"/>
          <p:nvPr/>
        </p:nvSpPr>
        <p:spPr>
          <a:xfrm>
            <a:off y="2079625" x="457200"/>
            <a:ext cy="3917099" cx="6995100"/>
          </a:xfrm>
          <a:prstGeom prst="rect">
            <a:avLst/>
          </a:prstGeom>
          <a:noFill/>
          <a:ln>
            <a:noFill/>
          </a:ln>
        </p:spPr>
        <p:txBody>
          <a:bodyPr bIns="91425" rIns="91425" lIns="91425" tIns="91425" anchor="t" anchorCtr="0">
            <a:noAutofit/>
          </a:bodyPr>
          <a:lstStyle/>
          <a:p>
            <a:pPr rtl="0">
              <a:spcBef>
                <a:spcPts val="0"/>
              </a:spcBef>
              <a:buNone/>
            </a:pPr>
            <a:r>
              <a:rPr sz="3000" lang="en"/>
              <a:t>Field painting is difficult</a:t>
            </a:r>
          </a:p>
          <a:p>
            <a:pPr rtl="0">
              <a:spcBef>
                <a:spcPts val="0"/>
              </a:spcBef>
              <a:buNone/>
            </a:pPr>
            <a:r>
              <a:rPr sz="3000" lang="en"/>
              <a:t> and complex</a:t>
            </a:r>
          </a:p>
          <a:p>
            <a:pPr rtl="0">
              <a:spcBef>
                <a:spcPts val="0"/>
              </a:spcBef>
              <a:buNone/>
            </a:pPr>
            <a:r>
              <a:t/>
            </a:r>
            <a:endParaRPr sz="3000"/>
          </a:p>
          <a:p>
            <a:pPr rtl="0">
              <a:spcBef>
                <a:spcPts val="0"/>
              </a:spcBef>
              <a:buNone/>
            </a:pPr>
            <a:r>
              <a:rPr sz="3000" lang="en"/>
              <a:t>Leagues need more:</a:t>
            </a:r>
          </a:p>
          <a:p>
            <a:pPr rtl="0" lvl="0" indent="-419100" marL="457200">
              <a:spcBef>
                <a:spcPts val="0"/>
              </a:spcBef>
              <a:buClr>
                <a:srgbClr val="000000"/>
              </a:buClr>
              <a:buSzPct val="100000"/>
              <a:buFont typeface="Arial"/>
              <a:buChar char="●"/>
            </a:pPr>
            <a:r>
              <a:rPr sz="3000" lang="en"/>
              <a:t>Time</a:t>
            </a:r>
          </a:p>
          <a:p>
            <a:pPr rtl="0" lvl="0" indent="-419100" marL="457200">
              <a:spcBef>
                <a:spcPts val="0"/>
              </a:spcBef>
              <a:buClr>
                <a:srgbClr val="000000"/>
              </a:buClr>
              <a:buSzPct val="100000"/>
              <a:buFont typeface="Arial"/>
              <a:buChar char="●"/>
            </a:pPr>
            <a:r>
              <a:rPr sz="3000" lang="en"/>
              <a:t>Money</a:t>
            </a:r>
          </a:p>
          <a:p>
            <a:pPr rtl="0" lvl="0" indent="-419100" marL="457200">
              <a:spcBef>
                <a:spcPts val="0"/>
              </a:spcBef>
              <a:buClr>
                <a:srgbClr val="000000"/>
              </a:buClr>
              <a:buSzPct val="100000"/>
              <a:buFont typeface="Arial"/>
              <a:buChar char="●"/>
            </a:pPr>
            <a:r>
              <a:rPr sz="3000" lang="en">
                <a:solidFill>
                  <a:schemeClr val="dk1"/>
                </a:solidFill>
              </a:rPr>
              <a:t>People</a:t>
            </a:r>
          </a:p>
          <a:p>
            <a:pPr rtl="0">
              <a:spcBef>
                <a:spcPts val="0"/>
              </a:spcBef>
              <a:buNone/>
            </a:pPr>
            <a:r>
              <a:t/>
            </a:r>
            <a:endParaRPr sz="3000">
              <a:solidFill>
                <a:schemeClr val="dk1"/>
              </a:solidFill>
            </a:endParaRPr>
          </a:p>
          <a:p>
            <a:pPr rtl="0" lvl="0">
              <a:spcBef>
                <a:spcPts val="0"/>
              </a:spcBef>
              <a:buNone/>
            </a:pPr>
            <a:r>
              <a:rPr sz="3000" lang="en">
                <a:solidFill>
                  <a:schemeClr val="dk1"/>
                </a:solidFill>
              </a:rPr>
              <a:t>A Stunning Field Inspires!</a:t>
            </a:r>
          </a:p>
          <a:p>
            <a:pPr rtl="0">
              <a:spcBef>
                <a:spcPts val="0"/>
              </a:spcBef>
              <a:buNone/>
            </a:pPr>
            <a:r>
              <a:t/>
            </a:r>
            <a:endParaRPr sz="2200">
              <a:solidFill>
                <a:schemeClr val="dk1"/>
              </a:solidFill>
            </a:endParaRPr>
          </a:p>
          <a:p>
            <a:pPr rtl="0" lvl="0">
              <a:spcBef>
                <a:spcPts val="0"/>
              </a:spcBef>
              <a:buNone/>
            </a:pPr>
            <a:r>
              <a:t/>
            </a:r>
            <a:endParaRPr sz="2200">
              <a:solidFill>
                <a:schemeClr val="dk1"/>
              </a:solidFill>
            </a:endParaRPr>
          </a:p>
        </p:txBody>
      </p:sp>
      <p:pic>
        <p:nvPicPr>
          <p:cNvPr id="43" name="Shape 43"/>
          <p:cNvPicPr preferRelativeResize="0"/>
          <p:nvPr/>
        </p:nvPicPr>
        <p:blipFill>
          <a:blip r:embed="rId4">
            <a:alphaModFix/>
          </a:blip>
          <a:stretch>
            <a:fillRect/>
          </a:stretch>
        </p:blipFill>
        <p:spPr>
          <a:xfrm>
            <a:off y="4362977" x="5504925"/>
            <a:ext cy="2225497" cx="2968598"/>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y="0" x="0"/>
          <a:ext cy="0" cx="0"/>
          <a:chOff y="0" x="0"/>
          <a:chExt cy="0" cx="0"/>
        </a:xfrm>
      </p:grpSpPr>
      <p:sp>
        <p:nvSpPr>
          <p:cNvPr id="161" name="Shape 161"/>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sz="3000" lang="en">
                <a:solidFill>
                  <a:srgbClr val="DA0002"/>
                </a:solidFill>
              </a:rPr>
              <a:t>Desirable Functional Requirements (DFR)</a:t>
            </a:r>
          </a:p>
        </p:txBody>
      </p:sp>
      <p:graphicFrame>
        <p:nvGraphicFramePr>
          <p:cNvPr id="162" name="Shape 162"/>
          <p:cNvGraphicFramePr/>
          <p:nvPr/>
        </p:nvGraphicFramePr>
        <p:xfrm>
          <a:off y="1689125" x="112100"/>
          <a:ext cy="3000000" cx="3000000"/>
        </p:xfrm>
        <a:graphic>
          <a:graphicData uri="http://schemas.openxmlformats.org/drawingml/2006/table">
            <a:tbl>
              <a:tblPr>
                <a:noFill/>
                <a:tableStyleId>{AA8CC2A2-D2A6-4D3F-9324-38AA73F79B81}</a:tableStyleId>
              </a:tblPr>
              <a:tblGrid>
                <a:gridCol w="1210200"/>
                <a:gridCol w="7507250"/>
              </a:tblGrid>
              <a:tr h="630750">
                <a:tc>
                  <a:txBody>
                    <a:bodyPr>
                      <a:noAutofit/>
                    </a:bodyPr>
                    <a:lstStyle/>
                    <a:p>
                      <a:pPr algn="ctr">
                        <a:spcBef>
                          <a:spcPts val="0"/>
                        </a:spcBef>
                        <a:buNone/>
                      </a:pPr>
                      <a:r>
                        <a:rPr sz="1800" lang="en"/>
                        <a:t>DFR1</a:t>
                      </a:r>
                    </a:p>
                  </a:txBody>
                  <a:tcPr marR="91425" marB="91425" marT="91425" marL="91425">
                    <a:solidFill>
                      <a:srgbClr val="D9EAD3"/>
                    </a:solidFill>
                  </a:tcPr>
                </a:tc>
                <a:tc>
                  <a:txBody>
                    <a:bodyPr>
                      <a:noAutofit/>
                    </a:bodyPr>
                    <a:lstStyle/>
                    <a:p>
                      <a:pPr>
                        <a:spcBef>
                          <a:spcPts val="0"/>
                        </a:spcBef>
                        <a:buNone/>
                      </a:pPr>
                      <a:r>
                        <a:rPr sz="1800" lang="en"/>
                        <a:t>Monitor consumption of resources</a:t>
                      </a:r>
                    </a:p>
                  </a:txBody>
                  <a:tcPr marR="91425" marB="91425" marT="91425" marL="91425">
                    <a:solidFill>
                      <a:srgbClr val="D9EAD3"/>
                    </a:solidFill>
                  </a:tcPr>
                </a:tc>
              </a:tr>
              <a:tr h="630750">
                <a:tc>
                  <a:txBody>
                    <a:bodyPr>
                      <a:noAutofit/>
                    </a:bodyPr>
                    <a:lstStyle/>
                    <a:p>
                      <a:pPr algn="ctr">
                        <a:spcBef>
                          <a:spcPts val="0"/>
                        </a:spcBef>
                        <a:buNone/>
                      </a:pPr>
                      <a:r>
                        <a:rPr sz="1800" lang="en"/>
                        <a:t>DFR2</a:t>
                      </a:r>
                    </a:p>
                  </a:txBody>
                  <a:tcPr marR="91425" marB="91425" marT="91425" marL="91425"/>
                </a:tc>
                <a:tc>
                  <a:txBody>
                    <a:bodyPr>
                      <a:noAutofit/>
                    </a:bodyPr>
                    <a:lstStyle/>
                    <a:p>
                      <a:pPr>
                        <a:spcBef>
                          <a:spcPts val="0"/>
                        </a:spcBef>
                        <a:buNone/>
                      </a:pPr>
                      <a:r>
                        <a:rPr sz="1800" lang="en"/>
                        <a:t>Plan the most time-efficient path within 2 minutes</a:t>
                      </a:r>
                    </a:p>
                  </a:txBody>
                  <a:tcPr marR="91425" marB="91425" marT="91425" marL="91425"/>
                </a:tc>
              </a:tr>
              <a:tr h="630750">
                <a:tc>
                  <a:txBody>
                    <a:bodyPr>
                      <a:noAutofit/>
                    </a:bodyPr>
                    <a:lstStyle/>
                    <a:p>
                      <a:pPr algn="ctr">
                        <a:spcBef>
                          <a:spcPts val="0"/>
                        </a:spcBef>
                        <a:buNone/>
                      </a:pPr>
                      <a:r>
                        <a:rPr sz="1800" lang="en"/>
                        <a:t>DFR3</a:t>
                      </a:r>
                    </a:p>
                  </a:txBody>
                  <a:tcPr marR="91425" marB="91425" marT="91425" marL="91425">
                    <a:solidFill>
                      <a:srgbClr val="D9EAD3"/>
                    </a:solidFill>
                  </a:tcPr>
                </a:tc>
                <a:tc>
                  <a:txBody>
                    <a:bodyPr>
                      <a:noAutofit/>
                    </a:bodyPr>
                    <a:lstStyle/>
                    <a:p>
                      <a:pPr>
                        <a:spcBef>
                          <a:spcPts val="0"/>
                        </a:spcBef>
                        <a:buNone/>
                      </a:pPr>
                      <a:r>
                        <a:rPr sz="1800" lang="en"/>
                        <a:t>Report the robot’s current status once every 5 seconds</a:t>
                      </a:r>
                    </a:p>
                  </a:txBody>
                  <a:tcPr marR="91425" marB="91425" marT="91425" marL="91425">
                    <a:solidFill>
                      <a:srgbClr val="D9EAD3"/>
                    </a:solidFill>
                  </a:tcPr>
                </a:tc>
              </a:tr>
              <a:tr h="630750">
                <a:tc>
                  <a:txBody>
                    <a:bodyPr>
                      <a:noAutofit/>
                    </a:bodyPr>
                    <a:lstStyle/>
                    <a:p>
                      <a:pPr algn="ctr">
                        <a:spcBef>
                          <a:spcPts val="0"/>
                        </a:spcBef>
                        <a:buNone/>
                      </a:pPr>
                      <a:r>
                        <a:rPr sz="1800" lang="en"/>
                        <a:t>DFR4</a:t>
                      </a:r>
                    </a:p>
                  </a:txBody>
                  <a:tcPr marR="91425" marB="91425" marT="91425" marL="91425"/>
                </a:tc>
                <a:tc>
                  <a:txBody>
                    <a:bodyPr>
                      <a:noAutofit/>
                    </a:bodyPr>
                    <a:lstStyle/>
                    <a:p>
                      <a:pPr>
                        <a:spcBef>
                          <a:spcPts val="0"/>
                        </a:spcBef>
                        <a:buNone/>
                      </a:pPr>
                      <a:r>
                        <a:rPr sz="1800" lang="en"/>
                        <a:t>Paint complex graphic designs</a:t>
                      </a:r>
                    </a:p>
                  </a:txBody>
                  <a:tcPr marR="91425" marB="91425" marT="91425" marL="91425"/>
                </a:tc>
              </a:tr>
              <a:tr h="630750">
                <a:tc>
                  <a:txBody>
                    <a:bodyPr>
                      <a:noAutofit/>
                    </a:bodyPr>
                    <a:lstStyle/>
                    <a:p>
                      <a:pPr algn="ctr">
                        <a:spcBef>
                          <a:spcPts val="0"/>
                        </a:spcBef>
                        <a:buNone/>
                      </a:pPr>
                      <a:r>
                        <a:rPr sz="1800" lang="en"/>
                        <a:t>DFR5</a:t>
                      </a:r>
                    </a:p>
                  </a:txBody>
                  <a:tcPr marR="91425" marB="91425" marT="91425" marL="91425">
                    <a:solidFill>
                      <a:srgbClr val="D9EAD3"/>
                    </a:solidFill>
                  </a:tcPr>
                </a:tc>
                <a:tc>
                  <a:txBody>
                    <a:bodyPr>
                      <a:noAutofit/>
                    </a:bodyPr>
                    <a:lstStyle/>
                    <a:p>
                      <a:pPr>
                        <a:spcBef>
                          <a:spcPts val="0"/>
                        </a:spcBef>
                        <a:buNone/>
                      </a:pPr>
                      <a:r>
                        <a:rPr sz="1800" lang="en"/>
                        <a:t>Paint in multiple colors</a:t>
                      </a:r>
                    </a:p>
                  </a:txBody>
                  <a:tcPr marR="91425" marB="91425" marT="91425" marL="91425">
                    <a:solidFill>
                      <a:srgbClr val="D9EAD3"/>
                    </a:solidFill>
                  </a:tcPr>
                </a:tc>
              </a:tr>
              <a:tr h="630750">
                <a:tc>
                  <a:txBody>
                    <a:bodyPr>
                      <a:noAutofit/>
                    </a:bodyPr>
                    <a:lstStyle/>
                    <a:p>
                      <a:pPr algn="ctr">
                        <a:spcBef>
                          <a:spcPts val="0"/>
                        </a:spcBef>
                        <a:buNone/>
                      </a:pPr>
                      <a:r>
                        <a:rPr sz="1800" lang="en"/>
                        <a:t>DFR6</a:t>
                      </a:r>
                    </a:p>
                  </a:txBody>
                  <a:tcPr marR="91425" marB="91425" marT="91425" marL="91425"/>
                </a:tc>
                <a:tc>
                  <a:txBody>
                    <a:bodyPr>
                      <a:noAutofit/>
                    </a:bodyPr>
                    <a:lstStyle/>
                    <a:p>
                      <a:pPr>
                        <a:spcBef>
                          <a:spcPts val="0"/>
                        </a:spcBef>
                        <a:buNone/>
                      </a:pPr>
                      <a:r>
                        <a:rPr sz="1800" lang="en"/>
                        <a:t>Move around obstacles detected along its path</a:t>
                      </a:r>
                    </a:p>
                  </a:txBody>
                  <a:tcPr marR="91425" marB="91425" marT="91425" marL="91425"/>
                </a:tc>
              </a:tr>
              <a:tr h="630750">
                <a:tc>
                  <a:txBody>
                    <a:bodyPr>
                      <a:noAutofit/>
                    </a:bodyPr>
                    <a:lstStyle/>
                    <a:p>
                      <a:pPr algn="ctr">
                        <a:spcBef>
                          <a:spcPts val="0"/>
                        </a:spcBef>
                        <a:buNone/>
                      </a:pPr>
                      <a:r>
                        <a:rPr sz="1800" lang="en"/>
                        <a:t>DFR7</a:t>
                      </a:r>
                    </a:p>
                  </a:txBody>
                  <a:tcPr marR="91425" marB="91425" marT="91425" marL="91425">
                    <a:solidFill>
                      <a:srgbClr val="D9EAD3"/>
                    </a:solidFill>
                  </a:tcPr>
                </a:tc>
                <a:tc>
                  <a:txBody>
                    <a:bodyPr>
                      <a:noAutofit/>
                    </a:bodyPr>
                    <a:lstStyle/>
                    <a:p>
                      <a:pPr>
                        <a:spcBef>
                          <a:spcPts val="0"/>
                        </a:spcBef>
                        <a:buNone/>
                      </a:pPr>
                      <a:r>
                        <a:rPr sz="1800" lang="en"/>
                        <a:t>Relocalize itself if it gets lost while performing an autonomous task</a:t>
                      </a:r>
                    </a:p>
                  </a:txBody>
                  <a:tcPr marR="91425" marB="91425" marT="91425" marL="91425">
                    <a:solidFill>
                      <a:srgbClr val="D9EAD3"/>
                    </a:solidFill>
                  </a:tcPr>
                </a:tc>
              </a:tr>
            </a:tbl>
          </a:graphicData>
        </a:graphic>
      </p:graphicFrame>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y="0" x="0"/>
          <a:ext cy="0" cx="0"/>
          <a:chOff y="0" x="0"/>
          <a:chExt cy="0" cx="0"/>
        </a:xfrm>
      </p:grpSpPr>
      <p:sp>
        <p:nvSpPr>
          <p:cNvPr id="167" name="Shape 167"/>
          <p:cNvSpPr txBox="1"/>
          <p:nvPr>
            <p:ph type="title"/>
          </p:nvPr>
        </p:nvSpPr>
        <p:spPr>
          <a:xfrm>
            <a:off y="274633" x="199500"/>
            <a:ext cy="1143299" cx="8877599"/>
          </a:xfrm>
          <a:prstGeom prst="rect">
            <a:avLst/>
          </a:prstGeom>
        </p:spPr>
        <p:txBody>
          <a:bodyPr bIns="91425" rIns="91425" lIns="91425" tIns="91425" anchor="b" anchorCtr="0">
            <a:noAutofit/>
          </a:bodyPr>
          <a:lstStyle/>
          <a:p>
            <a:pPr rtl="0" lvl="0">
              <a:spcBef>
                <a:spcPts val="0"/>
              </a:spcBef>
              <a:buNone/>
            </a:pPr>
            <a:r>
              <a:rPr sz="3000" lang="en">
                <a:solidFill>
                  <a:srgbClr val="DA0002"/>
                </a:solidFill>
              </a:rPr>
              <a:t>Desirable Non-Functional Requirements (DNFR)</a:t>
            </a:r>
          </a:p>
        </p:txBody>
      </p:sp>
      <p:graphicFrame>
        <p:nvGraphicFramePr>
          <p:cNvPr id="168" name="Shape 168"/>
          <p:cNvGraphicFramePr/>
          <p:nvPr/>
        </p:nvGraphicFramePr>
        <p:xfrm>
          <a:off y="2020650" x="158500"/>
          <a:ext cy="3000000" cx="3000000"/>
        </p:xfrm>
        <a:graphic>
          <a:graphicData uri="http://schemas.openxmlformats.org/drawingml/2006/table">
            <a:tbl>
              <a:tblPr>
                <a:noFill/>
                <a:tableStyleId>{0AA74AA6-A45F-47E6-B901-64CA78AED329}</a:tableStyleId>
              </a:tblPr>
              <a:tblGrid>
                <a:gridCol w="959125"/>
                <a:gridCol w="7880425"/>
              </a:tblGrid>
              <a:tr h="508000">
                <a:tc>
                  <a:txBody>
                    <a:bodyPr>
                      <a:noAutofit/>
                    </a:bodyPr>
                    <a:lstStyle/>
                    <a:p>
                      <a:pPr algn="ctr" rtl="0" lvl="0">
                        <a:spcBef>
                          <a:spcPts val="0"/>
                        </a:spcBef>
                        <a:buNone/>
                      </a:pPr>
                      <a:r>
                        <a:rPr sz="1800" lang="en"/>
                        <a:t>DNFR1</a:t>
                      </a:r>
                    </a:p>
                  </a:txBody>
                  <a:tcPr marR="91425" marB="121900" marT="121900" marL="91425">
                    <a:solidFill>
                      <a:srgbClr val="D9EAD3"/>
                    </a:solidFill>
                  </a:tcPr>
                </a:tc>
                <a:tc>
                  <a:txBody>
                    <a:bodyPr>
                      <a:noAutofit/>
                    </a:bodyPr>
                    <a:lstStyle/>
                    <a:p>
                      <a:pPr rtl="0" lvl="0">
                        <a:spcBef>
                          <a:spcPts val="0"/>
                        </a:spcBef>
                        <a:buNone/>
                      </a:pPr>
                      <a:r>
                        <a:rPr sz="1800" lang="en">
                          <a:solidFill>
                            <a:schemeClr val="dk1"/>
                          </a:solidFill>
                        </a:rPr>
                        <a:t>Provide an affordable field-painting solution of $4,000</a:t>
                      </a:r>
                    </a:p>
                  </a:txBody>
                  <a:tcPr marR="91425" marB="121900" marT="121900" marL="91425">
                    <a:solidFill>
                      <a:srgbClr val="D9EAD3"/>
                    </a:solidFill>
                  </a:tcPr>
                </a:tc>
              </a:tr>
              <a:tr h="508000">
                <a:tc>
                  <a:txBody>
                    <a:bodyPr>
                      <a:noAutofit/>
                    </a:bodyPr>
                    <a:lstStyle/>
                    <a:p>
                      <a:pPr algn="ctr" rtl="0" lvl="0">
                        <a:spcBef>
                          <a:spcPts val="0"/>
                        </a:spcBef>
                        <a:buNone/>
                      </a:pPr>
                      <a:r>
                        <a:rPr sz="1800" lang="en"/>
                        <a:t>DNFR2</a:t>
                      </a:r>
                    </a:p>
                  </a:txBody>
                  <a:tcPr marR="91425" marB="121900" marT="121900" marL="91425"/>
                </a:tc>
                <a:tc>
                  <a:txBody>
                    <a:bodyPr>
                      <a:noAutofit/>
                    </a:bodyPr>
                    <a:lstStyle/>
                    <a:p>
                      <a:pPr rtl="0" lvl="0">
                        <a:spcBef>
                          <a:spcPts val="0"/>
                        </a:spcBef>
                        <a:buNone/>
                      </a:pPr>
                      <a:r>
                        <a:rPr sz="1800" lang="en">
                          <a:solidFill>
                            <a:schemeClr val="dk1"/>
                          </a:solidFill>
                        </a:rPr>
                        <a:t>Be operable using a mobile device application</a:t>
                      </a:r>
                    </a:p>
                  </a:txBody>
                  <a:tcPr marR="91425" marB="121900" marT="121900" marL="91425"/>
                </a:tc>
              </a:tr>
              <a:tr h="508000">
                <a:tc>
                  <a:txBody>
                    <a:bodyPr>
                      <a:noAutofit/>
                    </a:bodyPr>
                    <a:lstStyle/>
                    <a:p>
                      <a:pPr algn="ctr" rtl="0" lvl="0">
                        <a:spcBef>
                          <a:spcPts val="0"/>
                        </a:spcBef>
                        <a:buNone/>
                      </a:pPr>
                      <a:r>
                        <a:rPr sz="1800" lang="en"/>
                        <a:t>DNFR3</a:t>
                      </a:r>
                    </a:p>
                  </a:txBody>
                  <a:tcPr marR="91425" marB="121900" marT="121900" marL="91425">
                    <a:solidFill>
                      <a:srgbClr val="D9EAD3"/>
                    </a:solidFill>
                  </a:tcPr>
                </a:tc>
                <a:tc>
                  <a:txBody>
                    <a:bodyPr>
                      <a:noAutofit/>
                    </a:bodyPr>
                    <a:lstStyle/>
                    <a:p>
                      <a:pPr rtl="0" lvl="0">
                        <a:spcBef>
                          <a:spcPts val="0"/>
                        </a:spcBef>
                        <a:buNone/>
                      </a:pPr>
                      <a:r>
                        <a:rPr sz="1800" lang="en">
                          <a:solidFill>
                            <a:schemeClr val="dk1"/>
                          </a:solidFill>
                        </a:rPr>
                        <a:t>Report battery life, paint consumption, percentage of task completion, and current state to mobile device application</a:t>
                      </a:r>
                    </a:p>
                  </a:txBody>
                  <a:tcPr marR="91425" marB="121900" marT="121900" marL="91425">
                    <a:solidFill>
                      <a:srgbClr val="D9EAD3"/>
                    </a:solidFill>
                  </a:tcPr>
                </a:tc>
              </a:tr>
              <a:tr h="508000">
                <a:tc>
                  <a:txBody>
                    <a:bodyPr>
                      <a:noAutofit/>
                    </a:bodyPr>
                    <a:lstStyle/>
                    <a:p>
                      <a:pPr algn="ctr" rtl="0" lvl="0">
                        <a:spcBef>
                          <a:spcPts val="0"/>
                        </a:spcBef>
                        <a:buNone/>
                      </a:pPr>
                      <a:r>
                        <a:rPr sz="1800" lang="en"/>
                        <a:t>DNFR4</a:t>
                      </a:r>
                    </a:p>
                  </a:txBody>
                  <a:tcPr marR="91425" marB="121900" marT="121900" marL="91425"/>
                </a:tc>
                <a:tc>
                  <a:txBody>
                    <a:bodyPr>
                      <a:noAutofit/>
                    </a:bodyPr>
                    <a:lstStyle/>
                    <a:p>
                      <a:pPr rtl="0" lvl="0">
                        <a:spcBef>
                          <a:spcPts val="0"/>
                        </a:spcBef>
                        <a:buNone/>
                      </a:pPr>
                      <a:r>
                        <a:rPr sz="1800" lang="en">
                          <a:solidFill>
                            <a:schemeClr val="dk1"/>
                          </a:solidFill>
                        </a:rPr>
                        <a:t>Be adaptable to other sport field types and terrain</a:t>
                      </a:r>
                    </a:p>
                  </a:txBody>
                  <a:tcPr marR="91425" marB="121900" marT="121900" marL="91425"/>
                </a:tc>
              </a:tr>
              <a:tr h="508000">
                <a:tc>
                  <a:txBody>
                    <a:bodyPr>
                      <a:noAutofit/>
                    </a:bodyPr>
                    <a:lstStyle/>
                    <a:p>
                      <a:pPr algn="ctr" rtl="0" lvl="0">
                        <a:spcBef>
                          <a:spcPts val="0"/>
                        </a:spcBef>
                        <a:buNone/>
                      </a:pPr>
                      <a:r>
                        <a:rPr sz="1800" lang="en"/>
                        <a:t>DNFR5</a:t>
                      </a:r>
                    </a:p>
                  </a:txBody>
                  <a:tcPr marR="91425" marB="121900" marT="121900" marL="91425">
                    <a:solidFill>
                      <a:srgbClr val="D9EAD3"/>
                    </a:solidFill>
                  </a:tcPr>
                </a:tc>
                <a:tc>
                  <a:txBody>
                    <a:bodyPr>
                      <a:noAutofit/>
                    </a:bodyPr>
                    <a:lstStyle/>
                    <a:p>
                      <a:pPr rtl="0" lvl="0">
                        <a:spcBef>
                          <a:spcPts val="0"/>
                        </a:spcBef>
                        <a:buNone/>
                      </a:pPr>
                      <a:r>
                        <a:rPr sz="1800" lang="en">
                          <a:solidFill>
                            <a:schemeClr val="dk1"/>
                          </a:solidFill>
                        </a:rPr>
                        <a:t>Require only 1 person to handle and deploy the system</a:t>
                      </a:r>
                    </a:p>
                  </a:txBody>
                  <a:tcPr marR="91425" marB="121900" marT="121900" marL="91425">
                    <a:solidFill>
                      <a:srgbClr val="D9EAD3"/>
                    </a:solidFill>
                  </a:tcPr>
                </a:tc>
              </a:tr>
            </a:tbl>
          </a:graphicData>
        </a:graphic>
      </p:graphicFrame>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y="0" x="0"/>
          <a:ext cy="0" cx="0"/>
          <a:chOff y="0" x="0"/>
          <a:chExt cy="0" cx="0"/>
        </a:xfrm>
      </p:grpSpPr>
      <p:sp>
        <p:nvSpPr>
          <p:cNvPr id="173" name="Shape 173"/>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Functional Architecture</a:t>
            </a:r>
          </a:p>
        </p:txBody>
      </p:sp>
      <p:pic>
        <p:nvPicPr>
          <p:cNvPr id="174" name="Shape 174"/>
          <p:cNvPicPr preferRelativeResize="0"/>
          <p:nvPr/>
        </p:nvPicPr>
        <p:blipFill>
          <a:blip r:embed="rId3">
            <a:alphaModFix/>
          </a:blip>
          <a:stretch>
            <a:fillRect/>
          </a:stretch>
        </p:blipFill>
        <p:spPr>
          <a:xfrm>
            <a:off y="1620200" x="457200"/>
            <a:ext cy="4774981" cx="82296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y="0" x="0"/>
          <a:ext cy="0" cx="0"/>
          <a:chOff y="0" x="0"/>
          <a:chExt cy="0" cx="0"/>
        </a:xfrm>
      </p:grpSpPr>
      <p:sp>
        <p:nvSpPr>
          <p:cNvPr id="179" name="Shape 179"/>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F.A. - Communication Systems</a:t>
            </a:r>
          </a:p>
        </p:txBody>
      </p:sp>
      <p:pic>
        <p:nvPicPr>
          <p:cNvPr id="180" name="Shape 180"/>
          <p:cNvPicPr preferRelativeResize="0"/>
          <p:nvPr/>
        </p:nvPicPr>
        <p:blipFill>
          <a:blip r:embed="rId3">
            <a:alphaModFix/>
          </a:blip>
          <a:stretch>
            <a:fillRect/>
          </a:stretch>
        </p:blipFill>
        <p:spPr>
          <a:xfrm>
            <a:off y="1670800" x="457200"/>
            <a:ext cy="4810900" cx="8229598"/>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y="0" x="0"/>
          <a:ext cy="0" cx="0"/>
          <a:chOff y="0" x="0"/>
          <a:chExt cy="0" cx="0"/>
        </a:xfrm>
      </p:grpSpPr>
      <p:sp>
        <p:nvSpPr>
          <p:cNvPr id="185" name="Shape 185"/>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F.A. - Communication Systems</a:t>
            </a:r>
          </a:p>
        </p:txBody>
      </p:sp>
      <p:pic>
        <p:nvPicPr>
          <p:cNvPr id="186" name="Shape 186"/>
          <p:cNvPicPr preferRelativeResize="0"/>
          <p:nvPr/>
        </p:nvPicPr>
        <p:blipFill>
          <a:blip r:embed="rId3">
            <a:alphaModFix/>
          </a:blip>
          <a:stretch>
            <a:fillRect/>
          </a:stretch>
        </p:blipFill>
        <p:spPr>
          <a:xfrm>
            <a:off y="1718800" x="3654425"/>
            <a:ext cy="4704400" cx="143000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y="0" x="0"/>
          <a:ext cy="0" cx="0"/>
          <a:chOff y="0" x="0"/>
          <a:chExt cy="0" cx="0"/>
        </a:xfrm>
      </p:grpSpPr>
      <p:sp>
        <p:nvSpPr>
          <p:cNvPr id="191" name="Shape 191"/>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F.A. - Communication Systems</a:t>
            </a:r>
          </a:p>
        </p:txBody>
      </p:sp>
      <p:pic>
        <p:nvPicPr>
          <p:cNvPr id="192" name="Shape 192"/>
          <p:cNvPicPr preferRelativeResize="0"/>
          <p:nvPr/>
        </p:nvPicPr>
        <p:blipFill>
          <a:blip r:embed="rId3">
            <a:alphaModFix/>
          </a:blip>
          <a:stretch>
            <a:fillRect/>
          </a:stretch>
        </p:blipFill>
        <p:spPr>
          <a:xfrm>
            <a:off y="1620200" x="457200"/>
            <a:ext cy="4774981" cx="82296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y="0" x="0"/>
          <a:ext cy="0" cx="0"/>
          <a:chOff y="0" x="0"/>
          <a:chExt cy="0" cx="0"/>
        </a:xfrm>
      </p:grpSpPr>
      <p:sp>
        <p:nvSpPr>
          <p:cNvPr id="197" name="Shape 197"/>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sz="2400" lang="en"/>
              <a:t>F.A. - Control, Safety, Monitoring, and Paint Systems </a:t>
            </a:r>
          </a:p>
        </p:txBody>
      </p:sp>
      <p:pic>
        <p:nvPicPr>
          <p:cNvPr id="198" name="Shape 198"/>
          <p:cNvPicPr preferRelativeResize="0"/>
          <p:nvPr/>
        </p:nvPicPr>
        <p:blipFill>
          <a:blip r:embed="rId3">
            <a:alphaModFix/>
          </a:blip>
          <a:stretch>
            <a:fillRect/>
          </a:stretch>
        </p:blipFill>
        <p:spPr>
          <a:xfrm>
            <a:off y="1647033" x="1458600"/>
            <a:ext cy="4885266" cx="6119051"/>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y="0" x="0"/>
          <a:ext cy="0" cx="0"/>
          <a:chOff y="0" x="0"/>
          <a:chExt cy="0" cx="0"/>
        </a:xfrm>
      </p:grpSpPr>
      <p:sp>
        <p:nvSpPr>
          <p:cNvPr id="203" name="Shape 203"/>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sz="2400" lang="en"/>
              <a:t>F.A. - Control, Safety, Monitoring, and Paint Systems</a:t>
            </a:r>
          </a:p>
        </p:txBody>
      </p:sp>
      <p:pic>
        <p:nvPicPr>
          <p:cNvPr id="204" name="Shape 204"/>
          <p:cNvPicPr preferRelativeResize="0"/>
          <p:nvPr/>
        </p:nvPicPr>
        <p:blipFill>
          <a:blip r:embed="rId3">
            <a:alphaModFix/>
          </a:blip>
          <a:stretch>
            <a:fillRect/>
          </a:stretch>
        </p:blipFill>
        <p:spPr>
          <a:xfrm>
            <a:off y="1754633" x="304800"/>
            <a:ext cy="3479874" cx="8632274"/>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y="0" x="0"/>
          <a:ext cy="0" cx="0"/>
          <a:chOff y="0" x="0"/>
          <a:chExt cy="0" cx="0"/>
        </a:xfrm>
      </p:grpSpPr>
      <p:sp>
        <p:nvSpPr>
          <p:cNvPr id="209" name="Shape 209"/>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sz="2400" lang="en"/>
              <a:t>F.A. - Control, Safety, Monitoring, and Paint Systems</a:t>
            </a:r>
          </a:p>
        </p:txBody>
      </p:sp>
      <p:pic>
        <p:nvPicPr>
          <p:cNvPr id="210" name="Shape 210"/>
          <p:cNvPicPr preferRelativeResize="0"/>
          <p:nvPr/>
        </p:nvPicPr>
        <p:blipFill>
          <a:blip r:embed="rId3">
            <a:alphaModFix/>
          </a:blip>
          <a:stretch>
            <a:fillRect/>
          </a:stretch>
        </p:blipFill>
        <p:spPr>
          <a:xfrm>
            <a:off y="1620200" x="457200"/>
            <a:ext cy="4774981" cx="82296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y="0" x="0"/>
          <a:ext cy="0" cx="0"/>
          <a:chOff y="0" x="0"/>
          <a:chExt cy="0" cx="0"/>
        </a:xfrm>
      </p:grpSpPr>
      <p:sp>
        <p:nvSpPr>
          <p:cNvPr id="215" name="Shape 215"/>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F.A. - Localization and UI Systems</a:t>
            </a:r>
          </a:p>
        </p:txBody>
      </p:sp>
      <p:pic>
        <p:nvPicPr>
          <p:cNvPr id="216" name="Shape 216"/>
          <p:cNvPicPr preferRelativeResize="0"/>
          <p:nvPr/>
        </p:nvPicPr>
        <p:blipFill>
          <a:blip r:embed="rId3">
            <a:alphaModFix/>
          </a:blip>
          <a:stretch>
            <a:fillRect/>
          </a:stretch>
        </p:blipFill>
        <p:spPr>
          <a:xfrm>
            <a:off y="1610774" x="457200"/>
            <a:ext cy="4807147" cx="8229598"/>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y="0" x="0"/>
          <a:ext cy="0" cx="0"/>
          <a:chOff y="0" x="0"/>
          <a:chExt cy="0" cx="0"/>
        </a:xfrm>
      </p:grpSpPr>
      <p:pic>
        <p:nvPicPr>
          <p:cNvPr id="48" name="Shape 48"/>
          <p:cNvPicPr preferRelativeResize="0"/>
          <p:nvPr/>
        </p:nvPicPr>
        <p:blipFill>
          <a:blip r:embed="rId3">
            <a:alphaModFix/>
          </a:blip>
          <a:stretch>
            <a:fillRect/>
          </a:stretch>
        </p:blipFill>
        <p:spPr>
          <a:xfrm>
            <a:off y="1621687" x="5592825"/>
            <a:ext cy="2442974" cx="3093976"/>
          </a:xfrm>
          <a:prstGeom prst="rect">
            <a:avLst/>
          </a:prstGeom>
          <a:noFill/>
          <a:ln>
            <a:noFill/>
          </a:ln>
        </p:spPr>
      </p:pic>
      <p:sp>
        <p:nvSpPr>
          <p:cNvPr id="49" name="Shape 49"/>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Project Description - Solution</a:t>
            </a:r>
          </a:p>
        </p:txBody>
      </p:sp>
      <p:sp>
        <p:nvSpPr>
          <p:cNvPr id="50" name="Shape 50"/>
          <p:cNvSpPr txBox="1"/>
          <p:nvPr/>
        </p:nvSpPr>
        <p:spPr>
          <a:xfrm>
            <a:off y="1746000" x="457200"/>
            <a:ext cy="4712699" cx="5332200"/>
          </a:xfrm>
          <a:prstGeom prst="rect">
            <a:avLst/>
          </a:prstGeom>
          <a:noFill/>
          <a:ln>
            <a:noFill/>
          </a:ln>
        </p:spPr>
        <p:txBody>
          <a:bodyPr bIns="91425" rIns="91425" lIns="91425" tIns="91425" anchor="t" anchorCtr="0">
            <a:noAutofit/>
          </a:bodyPr>
          <a:lstStyle/>
          <a:p>
            <a:pPr rtl="0">
              <a:spcBef>
                <a:spcPts val="0"/>
              </a:spcBef>
              <a:buNone/>
            </a:pPr>
            <a:r>
              <a:rPr sz="3000" lang="en"/>
              <a:t>FielDroid is a field painting robot</a:t>
            </a:r>
          </a:p>
          <a:p>
            <a:pPr rtl="0">
              <a:spcBef>
                <a:spcPts val="0"/>
              </a:spcBef>
              <a:buNone/>
            </a:pPr>
            <a:r>
              <a:t/>
            </a:r>
            <a:endParaRPr sz="3000"/>
          </a:p>
          <a:p>
            <a:pPr rtl="0">
              <a:spcBef>
                <a:spcPts val="0"/>
              </a:spcBef>
              <a:buNone/>
            </a:pPr>
            <a:r>
              <a:rPr sz="3000" lang="en"/>
              <a:t>The FielDroid is:</a:t>
            </a:r>
          </a:p>
          <a:p>
            <a:pPr rtl="0" lvl="0" indent="-419100" marL="457200">
              <a:spcBef>
                <a:spcPts val="0"/>
              </a:spcBef>
              <a:buClr>
                <a:srgbClr val="000000"/>
              </a:buClr>
              <a:buSzPct val="100000"/>
              <a:buFont typeface="Arial"/>
              <a:buChar char="●"/>
            </a:pPr>
            <a:r>
              <a:rPr sz="3000" lang="en">
                <a:solidFill>
                  <a:schemeClr val="dk1"/>
                </a:solidFill>
              </a:rPr>
              <a:t>Faster than manual painting</a:t>
            </a:r>
          </a:p>
          <a:p>
            <a:pPr rtl="0" lvl="0" indent="-419100" marL="457200">
              <a:spcBef>
                <a:spcPts val="0"/>
              </a:spcBef>
              <a:buClr>
                <a:srgbClr val="000000"/>
              </a:buClr>
              <a:buSzPct val="100000"/>
              <a:buFont typeface="Arial"/>
              <a:buChar char="●"/>
            </a:pPr>
            <a:r>
              <a:rPr sz="3000" lang="en"/>
              <a:t>Resource efficient</a:t>
            </a:r>
          </a:p>
          <a:p>
            <a:pPr rtl="0" lvl="0" indent="-419100" marL="457200">
              <a:spcBef>
                <a:spcPts val="0"/>
              </a:spcBef>
              <a:buClr>
                <a:srgbClr val="000000"/>
              </a:buClr>
              <a:buSzPct val="100000"/>
              <a:buFont typeface="Arial"/>
              <a:buChar char="●"/>
            </a:pPr>
            <a:r>
              <a:rPr sz="3000" lang="en"/>
              <a:t>Completely autonomous</a:t>
            </a:r>
          </a:p>
          <a:p>
            <a:pPr rtl="0">
              <a:spcBef>
                <a:spcPts val="0"/>
              </a:spcBef>
              <a:buNone/>
            </a:pPr>
            <a:r>
              <a:t/>
            </a:r>
            <a:endParaRPr sz="3000"/>
          </a:p>
          <a:p>
            <a:pPr rtl="0">
              <a:spcBef>
                <a:spcPts val="0"/>
              </a:spcBef>
              <a:buNone/>
            </a:pPr>
            <a:r>
              <a:rPr sz="3000" lang="en"/>
              <a:t>Play like a pro!</a:t>
            </a:r>
          </a:p>
          <a:p>
            <a:pPr rtl="0">
              <a:spcBef>
                <a:spcPts val="0"/>
              </a:spcBef>
              <a:buNone/>
            </a:pPr>
            <a:r>
              <a:t/>
            </a:r>
            <a:endParaRPr sz="2200"/>
          </a:p>
          <a:p>
            <a:pPr>
              <a:spcBef>
                <a:spcPts val="0"/>
              </a:spcBef>
              <a:buNone/>
            </a:pPr>
            <a:r>
              <a:t/>
            </a:r>
            <a:endParaRPr sz="2200"/>
          </a:p>
        </p:txBody>
      </p:sp>
      <p:pic>
        <p:nvPicPr>
          <p:cNvPr id="51" name="Shape 51"/>
          <p:cNvPicPr preferRelativeResize="0"/>
          <p:nvPr/>
        </p:nvPicPr>
        <p:blipFill>
          <a:blip r:embed="rId4">
            <a:alphaModFix/>
          </a:blip>
          <a:stretch>
            <a:fillRect/>
          </a:stretch>
        </p:blipFill>
        <p:spPr>
          <a:xfrm>
            <a:off y="4161675" x="5449500"/>
            <a:ext cy="2427974" cx="3237299"/>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y="0" x="0"/>
          <a:ext cy="0" cx="0"/>
          <a:chOff y="0" x="0"/>
          <a:chExt cy="0" cx="0"/>
        </a:xfrm>
      </p:grpSpPr>
      <p:sp>
        <p:nvSpPr>
          <p:cNvPr id="221" name="Shape 221"/>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F.A. - Localization and UI Systems</a:t>
            </a:r>
          </a:p>
        </p:txBody>
      </p:sp>
      <p:pic>
        <p:nvPicPr>
          <p:cNvPr id="222" name="Shape 222"/>
          <p:cNvPicPr preferRelativeResize="0"/>
          <p:nvPr/>
        </p:nvPicPr>
        <p:blipFill>
          <a:blip r:embed="rId3">
            <a:alphaModFix/>
          </a:blip>
          <a:stretch>
            <a:fillRect/>
          </a:stretch>
        </p:blipFill>
        <p:spPr>
          <a:xfrm>
            <a:off y="1936775" x="457200"/>
            <a:ext cy="2943613" cx="822960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y="0" x="0"/>
          <a:ext cy="0" cx="0"/>
          <a:chOff y="0" x="0"/>
          <a:chExt cy="0" cx="0"/>
        </a:xfrm>
      </p:grpSpPr>
      <p:sp>
        <p:nvSpPr>
          <p:cNvPr id="227" name="Shape 227"/>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Physical Architecture</a:t>
            </a:r>
          </a:p>
        </p:txBody>
      </p:sp>
      <p:pic>
        <p:nvPicPr>
          <p:cNvPr id="228" name="Shape 228"/>
          <p:cNvPicPr preferRelativeResize="0"/>
          <p:nvPr/>
        </p:nvPicPr>
        <p:blipFill>
          <a:blip r:embed="rId3">
            <a:alphaModFix/>
          </a:blip>
          <a:stretch>
            <a:fillRect/>
          </a:stretch>
        </p:blipFill>
        <p:spPr>
          <a:xfrm>
            <a:off y="1625600" x="1447800"/>
            <a:ext cy="4940156" cx="6482324"/>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y="0" x="0"/>
          <a:ext cy="0" cx="0"/>
          <a:chOff y="0" x="0"/>
          <a:chExt cy="0" cx="0"/>
        </a:xfrm>
      </p:grpSpPr>
      <p:sp>
        <p:nvSpPr>
          <p:cNvPr id="233" name="Shape 233"/>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P.A. - Fieldroid Subsystems</a:t>
            </a:r>
          </a:p>
        </p:txBody>
      </p:sp>
      <p:pic>
        <p:nvPicPr>
          <p:cNvPr id="234" name="Shape 234"/>
          <p:cNvPicPr preferRelativeResize="0"/>
          <p:nvPr/>
        </p:nvPicPr>
        <p:blipFill>
          <a:blip r:embed="rId3">
            <a:alphaModFix/>
          </a:blip>
          <a:stretch>
            <a:fillRect/>
          </a:stretch>
        </p:blipFill>
        <p:spPr>
          <a:xfrm>
            <a:off y="1618078" x="1447800"/>
            <a:ext cy="4954780" cx="6425174"/>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y="0" x="0"/>
          <a:ext cy="0" cx="0"/>
          <a:chOff y="0" x="0"/>
          <a:chExt cy="0" cx="0"/>
        </a:xfrm>
      </p:grpSpPr>
      <p:sp>
        <p:nvSpPr>
          <p:cNvPr id="239" name="Shape 239"/>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P.A. - Fieldroid Subsystems</a:t>
            </a:r>
          </a:p>
        </p:txBody>
      </p:sp>
      <p:pic>
        <p:nvPicPr>
          <p:cNvPr id="240" name="Shape 240"/>
          <p:cNvPicPr preferRelativeResize="0"/>
          <p:nvPr/>
        </p:nvPicPr>
        <p:blipFill>
          <a:blip r:embed="rId3">
            <a:alphaModFix/>
          </a:blip>
          <a:stretch>
            <a:fillRect/>
          </a:stretch>
        </p:blipFill>
        <p:spPr>
          <a:xfrm>
            <a:off y="1667476" x="1151825"/>
            <a:ext cy="4205925" cx="706182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y="0" x="0"/>
          <a:ext cy="0" cx="0"/>
          <a:chOff y="0" x="0"/>
          <a:chExt cy="0" cx="0"/>
        </a:xfrm>
      </p:grpSpPr>
      <p:sp>
        <p:nvSpPr>
          <p:cNvPr id="245" name="Shape 245"/>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P.A. - Fieldroid Subsystems</a:t>
            </a:r>
          </a:p>
        </p:txBody>
      </p:sp>
      <p:pic>
        <p:nvPicPr>
          <p:cNvPr id="246" name="Shape 246"/>
          <p:cNvPicPr preferRelativeResize="0"/>
          <p:nvPr/>
        </p:nvPicPr>
        <p:blipFill>
          <a:blip r:embed="rId3">
            <a:alphaModFix/>
          </a:blip>
          <a:stretch>
            <a:fillRect/>
          </a:stretch>
        </p:blipFill>
        <p:spPr>
          <a:xfrm>
            <a:off y="1625600" x="1447800"/>
            <a:ext cy="4940156" cx="6482324"/>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y="0" x="0"/>
          <a:ext cy="0" cx="0"/>
          <a:chOff y="0" x="0"/>
          <a:chExt cy="0" cx="0"/>
        </a:xfrm>
      </p:grpSpPr>
      <p:sp>
        <p:nvSpPr>
          <p:cNvPr id="251" name="Shape 251"/>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P.A. - Command Station Subsystems</a:t>
            </a:r>
          </a:p>
        </p:txBody>
      </p:sp>
      <p:pic>
        <p:nvPicPr>
          <p:cNvPr id="252" name="Shape 252"/>
          <p:cNvPicPr preferRelativeResize="0"/>
          <p:nvPr/>
        </p:nvPicPr>
        <p:blipFill>
          <a:blip r:embed="rId3">
            <a:alphaModFix/>
          </a:blip>
          <a:stretch>
            <a:fillRect/>
          </a:stretch>
        </p:blipFill>
        <p:spPr>
          <a:xfrm>
            <a:off y="1583800" x="1371599"/>
            <a:ext cy="5006893" cx="6492775"/>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y="0" x="0"/>
          <a:ext cy="0" cx="0"/>
          <a:chOff y="0" x="0"/>
          <a:chExt cy="0" cx="0"/>
        </a:xfrm>
      </p:grpSpPr>
      <p:sp>
        <p:nvSpPr>
          <p:cNvPr id="257" name="Shape 257"/>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P.A. - Command Station Subsystems</a:t>
            </a:r>
          </a:p>
        </p:txBody>
      </p:sp>
      <p:pic>
        <p:nvPicPr>
          <p:cNvPr id="258" name="Shape 258"/>
          <p:cNvPicPr preferRelativeResize="0"/>
          <p:nvPr/>
        </p:nvPicPr>
        <p:blipFill>
          <a:blip r:embed="rId3">
            <a:alphaModFix/>
          </a:blip>
          <a:stretch>
            <a:fillRect/>
          </a:stretch>
        </p:blipFill>
        <p:spPr>
          <a:xfrm>
            <a:off y="1813400" x="2306025"/>
            <a:ext cy="4162599" cx="4906549"/>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y="0" x="0"/>
          <a:ext cy="0" cx="0"/>
          <a:chOff y="0" x="0"/>
          <a:chExt cy="0" cx="0"/>
        </a:xfrm>
      </p:grpSpPr>
      <p:sp>
        <p:nvSpPr>
          <p:cNvPr id="263" name="Shape 263"/>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Subsystem Descriptions </a:t>
            </a:r>
          </a:p>
        </p:txBody>
      </p:sp>
      <p:sp>
        <p:nvSpPr>
          <p:cNvPr id="264" name="Shape 264"/>
          <p:cNvSpPr txBox="1"/>
          <p:nvPr>
            <p:ph idx="1" type="body"/>
          </p:nvPr>
        </p:nvSpPr>
        <p:spPr>
          <a:xfrm>
            <a:off y="1417833" x="457200"/>
            <a:ext cy="4967700" cx="8229600"/>
          </a:xfrm>
          <a:prstGeom prst="rect">
            <a:avLst/>
          </a:prstGeom>
        </p:spPr>
        <p:txBody>
          <a:bodyPr bIns="91425" rIns="91425" lIns="91425" tIns="91425" anchor="t" anchorCtr="0">
            <a:noAutofit/>
          </a:bodyPr>
          <a:lstStyle/>
          <a:p>
            <a:pPr rtl="0" lvl="0">
              <a:spcBef>
                <a:spcPts val="0"/>
              </a:spcBef>
              <a:buClr>
                <a:schemeClr val="dk1"/>
              </a:buClr>
              <a:buFont typeface="Arial"/>
              <a:buNone/>
            </a:pPr>
            <a:r>
              <a:t/>
            </a:r>
            <a:endParaRPr sz="1400"/>
          </a:p>
          <a:p>
            <a:pPr>
              <a:spcBef>
                <a:spcPts val="0"/>
              </a:spcBef>
              <a:buNone/>
            </a:pPr>
            <a:r>
              <a:t/>
            </a:r>
            <a:endParaRPr sz="1400"/>
          </a:p>
        </p:txBody>
      </p:sp>
      <p:sp>
        <p:nvSpPr>
          <p:cNvPr id="265" name="Shape 265"/>
          <p:cNvSpPr txBox="1"/>
          <p:nvPr/>
        </p:nvSpPr>
        <p:spPr>
          <a:xfrm>
            <a:off y="2267225" x="826925"/>
            <a:ext cy="4196700" cx="8084999"/>
          </a:xfrm>
          <a:prstGeom prst="rect">
            <a:avLst/>
          </a:prstGeom>
          <a:noFill/>
          <a:ln>
            <a:noFill/>
          </a:ln>
        </p:spPr>
        <p:txBody>
          <a:bodyPr bIns="91425" rIns="91425" lIns="91425" tIns="91425" anchor="t" anchorCtr="0">
            <a:noAutofit/>
          </a:bodyPr>
          <a:lstStyle/>
          <a:p>
            <a:pPr rtl="0" lvl="0" indent="-457200" marL="457200">
              <a:spcBef>
                <a:spcPts val="0"/>
              </a:spcBef>
              <a:buClr>
                <a:srgbClr val="000000"/>
              </a:buClr>
              <a:buSzPct val="100000"/>
              <a:buFont typeface="Arial"/>
              <a:buAutoNum type="arabicPeriod"/>
            </a:pPr>
            <a:r>
              <a:rPr sz="3600" lang="en"/>
              <a:t>Localization</a:t>
            </a:r>
          </a:p>
          <a:p>
            <a:pPr rtl="0" lvl="0" indent="-457200" marL="457200">
              <a:spcBef>
                <a:spcPts val="0"/>
              </a:spcBef>
              <a:buClr>
                <a:srgbClr val="000000"/>
              </a:buClr>
              <a:buSzPct val="100000"/>
              <a:buFont typeface="Arial"/>
              <a:buAutoNum type="arabicPeriod"/>
            </a:pPr>
            <a:r>
              <a:rPr sz="3600" lang="en"/>
              <a:t>Drive</a:t>
            </a:r>
          </a:p>
          <a:p>
            <a:pPr rtl="0" lvl="0" indent="-457200" marL="457200">
              <a:spcBef>
                <a:spcPts val="0"/>
              </a:spcBef>
              <a:buClr>
                <a:srgbClr val="000000"/>
              </a:buClr>
              <a:buSzPct val="100000"/>
              <a:buFont typeface="Arial"/>
              <a:buAutoNum type="arabicPeriod"/>
            </a:pPr>
            <a:r>
              <a:rPr sz="3600" lang="en"/>
              <a:t>Paint</a:t>
            </a:r>
          </a:p>
          <a:p>
            <a:pPr rtl="0" lvl="0" indent="-457200" marL="457200">
              <a:spcBef>
                <a:spcPts val="0"/>
              </a:spcBef>
              <a:buClr>
                <a:srgbClr val="000000"/>
              </a:buClr>
              <a:buSzPct val="100000"/>
              <a:buFont typeface="Arial"/>
              <a:buAutoNum type="arabicPeriod"/>
            </a:pPr>
            <a:r>
              <a:rPr sz="3600" lang="en"/>
              <a:t>Power</a:t>
            </a:r>
          </a:p>
          <a:p>
            <a:pPr lvl="0" indent="-457200" marL="457200">
              <a:spcBef>
                <a:spcPts val="0"/>
              </a:spcBef>
              <a:buClr>
                <a:srgbClr val="000000"/>
              </a:buClr>
              <a:buSzPct val="100000"/>
              <a:buFont typeface="Arial"/>
              <a:buAutoNum type="arabicPeriod"/>
            </a:pPr>
            <a:r>
              <a:rPr sz="3600" lang="en"/>
              <a:t>User Interface</a:t>
            </a:r>
          </a:p>
        </p:txBody>
      </p:sp>
      <p:sp>
        <p:nvSpPr>
          <p:cNvPr id="266" name="Shape 266"/>
          <p:cNvSpPr txBox="1"/>
          <p:nvPr/>
        </p:nvSpPr>
        <p:spPr>
          <a:xfrm>
            <a:off y="1645175" x="457200"/>
            <a:ext cy="924299" cx="6007799"/>
          </a:xfrm>
          <a:prstGeom prst="rect">
            <a:avLst/>
          </a:prstGeom>
          <a:noFill/>
          <a:ln>
            <a:noFill/>
          </a:ln>
        </p:spPr>
        <p:txBody>
          <a:bodyPr bIns="91425" rIns="91425" lIns="91425" tIns="91425" anchor="t" anchorCtr="0">
            <a:noAutofit/>
          </a:bodyPr>
          <a:lstStyle/>
          <a:p>
            <a:pPr>
              <a:spcBef>
                <a:spcPts val="0"/>
              </a:spcBef>
              <a:buNone/>
            </a:pPr>
            <a:r>
              <a:rPr sz="3600" lang="en"/>
              <a:t>Major Subsystems:</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y="0" x="0"/>
          <a:ext cy="0" cx="0"/>
          <a:chOff y="0" x="0"/>
          <a:chExt cy="0" cx="0"/>
        </a:xfrm>
      </p:grpSpPr>
      <p:sp>
        <p:nvSpPr>
          <p:cNvPr id="271" name="Shape 271"/>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Localization Subsystem</a:t>
            </a:r>
          </a:p>
        </p:txBody>
      </p:sp>
      <p:pic>
        <p:nvPicPr>
          <p:cNvPr id="272" name="Shape 272"/>
          <p:cNvPicPr preferRelativeResize="0"/>
          <p:nvPr/>
        </p:nvPicPr>
        <p:blipFill>
          <a:blip r:embed="rId3">
            <a:alphaModFix/>
          </a:blip>
          <a:stretch>
            <a:fillRect/>
          </a:stretch>
        </p:blipFill>
        <p:spPr>
          <a:xfrm>
            <a:off y="2612179" x="3993974"/>
            <a:ext cy="2640524" cx="4692824"/>
          </a:xfrm>
          <a:prstGeom prst="rect">
            <a:avLst/>
          </a:prstGeom>
          <a:noFill/>
          <a:ln>
            <a:noFill/>
          </a:ln>
        </p:spPr>
      </p:pic>
      <p:sp>
        <p:nvSpPr>
          <p:cNvPr id="273" name="Shape 273"/>
          <p:cNvSpPr txBox="1"/>
          <p:nvPr/>
        </p:nvSpPr>
        <p:spPr>
          <a:xfrm>
            <a:off y="2357925" x="457200"/>
            <a:ext cy="4061100" cx="3691799"/>
          </a:xfrm>
          <a:prstGeom prst="rect">
            <a:avLst/>
          </a:prstGeom>
          <a:noFill/>
          <a:ln>
            <a:noFill/>
          </a:ln>
        </p:spPr>
        <p:txBody>
          <a:bodyPr bIns="91425" rIns="91425" lIns="91425" tIns="91425" anchor="t" anchorCtr="0">
            <a:noAutofit/>
          </a:bodyPr>
          <a:lstStyle/>
          <a:p>
            <a:pPr rtl="0" lvl="0" indent="-381000" marL="457200">
              <a:spcBef>
                <a:spcPts val="0"/>
              </a:spcBef>
              <a:buClr>
                <a:srgbClr val="000000"/>
              </a:buClr>
              <a:buSzPct val="100000"/>
              <a:buFont typeface="Arial"/>
              <a:buChar char="●"/>
            </a:pPr>
            <a:r>
              <a:rPr sz="2400" lang="en"/>
              <a:t>Leica Total Robotics Station</a:t>
            </a:r>
            <a:br>
              <a:rPr sz="2400" lang="en"/>
            </a:br>
          </a:p>
          <a:p>
            <a:pPr rtl="0" lvl="0" indent="-381000" marL="457200">
              <a:spcBef>
                <a:spcPts val="0"/>
              </a:spcBef>
              <a:buClr>
                <a:srgbClr val="000000"/>
              </a:buClr>
              <a:buSzPct val="100000"/>
              <a:buFont typeface="Arial"/>
              <a:buChar char="●"/>
            </a:pPr>
            <a:r>
              <a:rPr sz="2400" lang="en"/>
              <a:t>360 Degree Prism</a:t>
            </a:r>
            <a:br>
              <a:rPr sz="2400" lang="en"/>
            </a:br>
          </a:p>
          <a:p>
            <a:pPr rtl="0" lvl="0" indent="-381000" marL="457200">
              <a:spcBef>
                <a:spcPts val="0"/>
              </a:spcBef>
              <a:buClr>
                <a:srgbClr val="000000"/>
              </a:buClr>
              <a:buSzPct val="100000"/>
              <a:buFont typeface="Arial"/>
              <a:buChar char="●"/>
            </a:pPr>
            <a:r>
              <a:rPr sz="2400" lang="en"/>
              <a:t>IMU</a:t>
            </a:r>
            <a:br>
              <a:rPr sz="2400" lang="en"/>
            </a:br>
          </a:p>
          <a:p>
            <a:pPr rtl="0" lvl="0" indent="-381000" marL="457200">
              <a:spcBef>
                <a:spcPts val="0"/>
              </a:spcBef>
              <a:buClr>
                <a:srgbClr val="000000"/>
              </a:buClr>
              <a:buSzPct val="100000"/>
              <a:buFont typeface="Arial"/>
              <a:buChar char="●"/>
            </a:pPr>
            <a:r>
              <a:rPr sz="2400" lang="en"/>
              <a:t>Motor Encoders</a:t>
            </a:r>
          </a:p>
        </p:txBody>
      </p:sp>
      <p:sp>
        <p:nvSpPr>
          <p:cNvPr id="274" name="Shape 274"/>
          <p:cNvSpPr/>
          <p:nvPr/>
        </p:nvSpPr>
        <p:spPr>
          <a:xfrm>
            <a:off y="5537900" x="3624750"/>
            <a:ext cy="548399" cx="5227200"/>
          </a:xfrm>
          <a:prstGeom prst="rect">
            <a:avLst/>
          </a:prstGeom>
          <a:solidFill>
            <a:srgbClr val="FFFFFF"/>
          </a:solidFill>
          <a:ln>
            <a:noFill/>
          </a:ln>
        </p:spPr>
        <p:txBody>
          <a:bodyPr bIns="91425" rIns="91425" lIns="91425" tIns="91425" anchor="ctr" anchorCtr="0">
            <a:noAutofit/>
          </a:bodyPr>
          <a:lstStyle/>
          <a:p>
            <a:pPr>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y="0" x="0"/>
          <a:ext cy="0" cx="0"/>
          <a:chOff y="0" x="0"/>
          <a:chExt cy="0" cx="0"/>
        </a:xfrm>
      </p:grpSpPr>
      <p:sp>
        <p:nvSpPr>
          <p:cNvPr id="279" name="Shape 279"/>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Drive Subsystem</a:t>
            </a:r>
          </a:p>
        </p:txBody>
      </p:sp>
      <p:sp>
        <p:nvSpPr>
          <p:cNvPr id="280" name="Shape 280"/>
          <p:cNvSpPr txBox="1"/>
          <p:nvPr/>
        </p:nvSpPr>
        <p:spPr>
          <a:xfrm>
            <a:off y="1857133" x="457200"/>
            <a:ext cy="4396800" cx="3305999"/>
          </a:xfrm>
          <a:prstGeom prst="rect">
            <a:avLst/>
          </a:prstGeom>
          <a:noFill/>
          <a:ln>
            <a:noFill/>
          </a:ln>
        </p:spPr>
        <p:txBody>
          <a:bodyPr bIns="91425" rIns="91425" lIns="91425" tIns="91425" anchor="t" anchorCtr="0">
            <a:noAutofit/>
          </a:bodyPr>
          <a:lstStyle/>
          <a:p>
            <a:pPr rtl="0" lvl="0" indent="-381000" marL="457200">
              <a:spcBef>
                <a:spcPts val="0"/>
              </a:spcBef>
              <a:buClr>
                <a:srgbClr val="000000"/>
              </a:buClr>
              <a:buSzPct val="100000"/>
              <a:buFont typeface="Arial"/>
              <a:buChar char="●"/>
            </a:pPr>
            <a:r>
              <a:rPr sz="2400" lang="en"/>
              <a:t>Chassis</a:t>
            </a:r>
            <a:br>
              <a:rPr sz="2400" lang="en"/>
            </a:br>
          </a:p>
          <a:p>
            <a:pPr rtl="0" lvl="0" indent="-381000" marL="457200">
              <a:spcBef>
                <a:spcPts val="0"/>
              </a:spcBef>
              <a:buClr>
                <a:srgbClr val="000000"/>
              </a:buClr>
              <a:buSzPct val="100000"/>
              <a:buFont typeface="Arial"/>
              <a:buChar char="●"/>
            </a:pPr>
            <a:r>
              <a:rPr sz="2400" lang="en"/>
              <a:t>Motors</a:t>
            </a:r>
            <a:br>
              <a:rPr sz="2400" lang="en"/>
            </a:br>
          </a:p>
          <a:p>
            <a:pPr rtl="0" lvl="0" indent="-381000" marL="457200">
              <a:spcBef>
                <a:spcPts val="0"/>
              </a:spcBef>
              <a:buClr>
                <a:srgbClr val="000000"/>
              </a:buClr>
              <a:buSzPct val="100000"/>
              <a:buFont typeface="Arial"/>
              <a:buChar char="●"/>
            </a:pPr>
            <a:r>
              <a:rPr sz="2400" lang="en"/>
              <a:t>Drive Wheels</a:t>
            </a:r>
            <a:br>
              <a:rPr sz="2400" lang="en"/>
            </a:br>
          </a:p>
          <a:p>
            <a:pPr rtl="0" lvl="0" indent="-381000" marL="457200">
              <a:spcBef>
                <a:spcPts val="0"/>
              </a:spcBef>
              <a:buClr>
                <a:srgbClr val="000000"/>
              </a:buClr>
              <a:buSzPct val="100000"/>
              <a:buFont typeface="Arial"/>
              <a:buChar char="●"/>
            </a:pPr>
            <a:r>
              <a:rPr sz="2400" lang="en"/>
              <a:t>Caster Wheels</a:t>
            </a:r>
            <a:br>
              <a:rPr sz="2400" lang="en"/>
            </a:br>
          </a:p>
          <a:p>
            <a:pPr rtl="0" lvl="0" indent="-381000" marL="457200">
              <a:spcBef>
                <a:spcPts val="0"/>
              </a:spcBef>
              <a:buClr>
                <a:srgbClr val="000000"/>
              </a:buClr>
              <a:buSzPct val="100000"/>
              <a:buFont typeface="Arial"/>
              <a:buChar char="●"/>
            </a:pPr>
            <a:r>
              <a:rPr sz="2400" lang="en"/>
              <a:t>Roboteq Motor Controller</a:t>
            </a:r>
            <a:br>
              <a:rPr sz="2400" lang="en"/>
            </a:br>
          </a:p>
          <a:p>
            <a:pPr rtl="0" lvl="0" indent="-381000" marL="457200">
              <a:spcBef>
                <a:spcPts val="0"/>
              </a:spcBef>
              <a:buClr>
                <a:srgbClr val="000000"/>
              </a:buClr>
              <a:buSzPct val="100000"/>
              <a:buFont typeface="Arial"/>
              <a:buChar char="●"/>
            </a:pPr>
            <a:r>
              <a:rPr sz="2400" lang="en"/>
              <a:t>External Framing</a:t>
            </a:r>
            <a:br>
              <a:rPr sz="2400" lang="en"/>
            </a:br>
          </a:p>
        </p:txBody>
      </p:sp>
      <p:pic>
        <p:nvPicPr>
          <p:cNvPr id="281" name="Shape 281"/>
          <p:cNvPicPr preferRelativeResize="0"/>
          <p:nvPr/>
        </p:nvPicPr>
        <p:blipFill>
          <a:blip r:embed="rId3">
            <a:alphaModFix/>
          </a:blip>
          <a:stretch>
            <a:fillRect/>
          </a:stretch>
        </p:blipFill>
        <p:spPr>
          <a:xfrm>
            <a:off y="2670749" x="3763200"/>
            <a:ext cy="2769549" cx="492212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y="0" x="0"/>
          <a:ext cy="0" cx="0"/>
          <a:chOff y="0" x="0"/>
          <a:chExt cy="0" cx="0"/>
        </a:xfrm>
      </p:grpSpPr>
      <p:sp>
        <p:nvSpPr>
          <p:cNvPr id="56" name="Shape 56"/>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Use Case</a:t>
            </a:r>
          </a:p>
        </p:txBody>
      </p:sp>
      <p:pic>
        <p:nvPicPr>
          <p:cNvPr id="57" name="Shape 57"/>
          <p:cNvPicPr preferRelativeResize="0"/>
          <p:nvPr/>
        </p:nvPicPr>
        <p:blipFill>
          <a:blip r:embed="rId3">
            <a:alphaModFix/>
          </a:blip>
          <a:stretch>
            <a:fillRect/>
          </a:stretch>
        </p:blipFill>
        <p:spPr>
          <a:xfrm>
            <a:off y="1640877" x="457200"/>
            <a:ext cy="4902748" cx="3738925"/>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y="0" x="0"/>
          <a:ext cy="0" cx="0"/>
          <a:chOff y="0" x="0"/>
          <a:chExt cy="0" cx="0"/>
        </a:xfrm>
      </p:grpSpPr>
      <p:sp>
        <p:nvSpPr>
          <p:cNvPr id="286" name="Shape 286"/>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Paint Subsystem</a:t>
            </a:r>
          </a:p>
        </p:txBody>
      </p:sp>
      <p:sp>
        <p:nvSpPr>
          <p:cNvPr id="287" name="Shape 287"/>
          <p:cNvSpPr txBox="1"/>
          <p:nvPr/>
        </p:nvSpPr>
        <p:spPr>
          <a:xfrm>
            <a:off y="2240941" x="457200"/>
            <a:ext cy="4262399" cx="3566099"/>
          </a:xfrm>
          <a:prstGeom prst="rect">
            <a:avLst/>
          </a:prstGeom>
          <a:noFill/>
          <a:ln>
            <a:noFill/>
          </a:ln>
        </p:spPr>
        <p:txBody>
          <a:bodyPr bIns="91425" rIns="91425" lIns="91425" tIns="91425" anchor="t" anchorCtr="0">
            <a:noAutofit/>
          </a:bodyPr>
          <a:lstStyle/>
          <a:p>
            <a:pPr rtl="0" lvl="0" indent="-381000" marL="457200">
              <a:spcBef>
                <a:spcPts val="0"/>
              </a:spcBef>
              <a:buClr>
                <a:srgbClr val="000000"/>
              </a:buClr>
              <a:buSzPct val="100000"/>
              <a:buFont typeface="Arial"/>
              <a:buChar char="●"/>
            </a:pPr>
            <a:r>
              <a:rPr sz="2400" lang="en"/>
              <a:t>Paint Container</a:t>
            </a:r>
            <a:br>
              <a:rPr sz="2400" lang="en"/>
            </a:br>
          </a:p>
          <a:p>
            <a:pPr rtl="0" lvl="0" indent="-381000" marL="457200">
              <a:spcBef>
                <a:spcPts val="0"/>
              </a:spcBef>
              <a:buClr>
                <a:srgbClr val="000000"/>
              </a:buClr>
              <a:buSzPct val="100000"/>
              <a:buFont typeface="Arial"/>
              <a:buChar char="●"/>
            </a:pPr>
            <a:r>
              <a:rPr sz="2400" lang="en"/>
              <a:t>Paint</a:t>
            </a:r>
            <a:br>
              <a:rPr sz="2400" lang="en"/>
            </a:br>
          </a:p>
          <a:p>
            <a:pPr rtl="0" lvl="0" indent="-381000" marL="457200">
              <a:spcBef>
                <a:spcPts val="0"/>
              </a:spcBef>
              <a:buClr>
                <a:srgbClr val="000000"/>
              </a:buClr>
              <a:buSzPct val="100000"/>
              <a:buFont typeface="Arial"/>
              <a:buChar char="●"/>
            </a:pPr>
            <a:r>
              <a:rPr sz="2400" lang="en"/>
              <a:t>Pump</a:t>
            </a:r>
            <a:br>
              <a:rPr sz="2400" lang="en"/>
            </a:br>
          </a:p>
          <a:p>
            <a:pPr rtl="0" lvl="0" indent="-381000" marL="457200">
              <a:spcBef>
                <a:spcPts val="0"/>
              </a:spcBef>
              <a:buClr>
                <a:srgbClr val="000000"/>
              </a:buClr>
              <a:buSzPct val="100000"/>
              <a:buFont typeface="Arial"/>
              <a:buChar char="●"/>
            </a:pPr>
            <a:r>
              <a:rPr sz="2400" lang="en"/>
              <a:t>Tubing</a:t>
            </a:r>
            <a:br>
              <a:rPr sz="2400" lang="en"/>
            </a:br>
          </a:p>
          <a:p>
            <a:pPr lvl="0" indent="-381000" marL="457200">
              <a:spcBef>
                <a:spcPts val="0"/>
              </a:spcBef>
              <a:buClr>
                <a:srgbClr val="000000"/>
              </a:buClr>
              <a:buSzPct val="100000"/>
              <a:buFont typeface="Arial"/>
              <a:buChar char="●"/>
            </a:pPr>
            <a:r>
              <a:rPr sz="2400" lang="en"/>
              <a:t>Nozzle</a:t>
            </a:r>
          </a:p>
        </p:txBody>
      </p:sp>
      <p:pic>
        <p:nvPicPr>
          <p:cNvPr id="288" name="Shape 288"/>
          <p:cNvPicPr preferRelativeResize="0"/>
          <p:nvPr/>
        </p:nvPicPr>
        <p:blipFill>
          <a:blip r:embed="rId3">
            <a:alphaModFix/>
          </a:blip>
          <a:stretch>
            <a:fillRect/>
          </a:stretch>
        </p:blipFill>
        <p:spPr>
          <a:xfrm>
            <a:off y="2572749" x="3382775"/>
            <a:ext cy="2984450" cx="5304025"/>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y="0" x="0"/>
          <a:ext cy="0" cx="0"/>
          <a:chOff y="0" x="0"/>
          <a:chExt cy="0" cx="0"/>
        </a:xfrm>
      </p:grpSpPr>
      <p:sp>
        <p:nvSpPr>
          <p:cNvPr id="293" name="Shape 293"/>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Power Subsystem</a:t>
            </a:r>
          </a:p>
        </p:txBody>
      </p:sp>
      <p:pic>
        <p:nvPicPr>
          <p:cNvPr id="294" name="Shape 294"/>
          <p:cNvPicPr preferRelativeResize="0"/>
          <p:nvPr/>
        </p:nvPicPr>
        <p:blipFill>
          <a:blip r:embed="rId3">
            <a:alphaModFix/>
          </a:blip>
          <a:stretch>
            <a:fillRect/>
          </a:stretch>
        </p:blipFill>
        <p:spPr>
          <a:xfrm>
            <a:off y="2560850" x="3772749"/>
            <a:ext cy="2765000" cx="4914050"/>
          </a:xfrm>
          <a:prstGeom prst="rect">
            <a:avLst/>
          </a:prstGeom>
          <a:noFill/>
          <a:ln>
            <a:noFill/>
          </a:ln>
        </p:spPr>
      </p:pic>
      <p:sp>
        <p:nvSpPr>
          <p:cNvPr id="295" name="Shape 295"/>
          <p:cNvSpPr txBox="1"/>
          <p:nvPr/>
        </p:nvSpPr>
        <p:spPr>
          <a:xfrm>
            <a:off y="2025716" x="457200"/>
            <a:ext cy="4128299" cx="3138000"/>
          </a:xfrm>
          <a:prstGeom prst="rect">
            <a:avLst/>
          </a:prstGeom>
          <a:noFill/>
          <a:ln>
            <a:noFill/>
          </a:ln>
        </p:spPr>
        <p:txBody>
          <a:bodyPr bIns="91425" rIns="91425" lIns="91425" tIns="91425" anchor="t" anchorCtr="0">
            <a:noAutofit/>
          </a:bodyPr>
          <a:lstStyle/>
          <a:p>
            <a:pPr rtl="0" lvl="0" indent="-381000" marL="457200">
              <a:spcBef>
                <a:spcPts val="0"/>
              </a:spcBef>
              <a:buClr>
                <a:srgbClr val="000000"/>
              </a:buClr>
              <a:buSzPct val="100000"/>
              <a:buFont typeface="Arial"/>
              <a:buChar char="●"/>
            </a:pPr>
            <a:r>
              <a:rPr sz="2400" lang="en"/>
              <a:t>Drive System Batteries</a:t>
            </a:r>
          </a:p>
          <a:p>
            <a:pPr rtl="0" lvl="0" indent="-381000" marL="457200">
              <a:spcBef>
                <a:spcPts val="0"/>
              </a:spcBef>
              <a:buClr>
                <a:srgbClr val="000000"/>
              </a:buClr>
              <a:buSzPct val="100000"/>
              <a:buFont typeface="Arial"/>
              <a:buChar char="●"/>
            </a:pPr>
            <a:r>
              <a:rPr sz="2400" lang="en"/>
              <a:t>Non-Drive System Batteries</a:t>
            </a:r>
          </a:p>
          <a:p>
            <a:pPr rtl="0" lvl="0" indent="-381000" marL="457200">
              <a:spcBef>
                <a:spcPts val="0"/>
              </a:spcBef>
              <a:buClr>
                <a:srgbClr val="000000"/>
              </a:buClr>
              <a:buSzPct val="100000"/>
              <a:buFont typeface="Arial"/>
              <a:buChar char="●"/>
            </a:pPr>
            <a:r>
              <a:rPr sz="2400" lang="en"/>
              <a:t>Breaker</a:t>
            </a:r>
          </a:p>
          <a:p>
            <a:pPr rtl="0" lvl="0" indent="-381000" marL="457200">
              <a:spcBef>
                <a:spcPts val="0"/>
              </a:spcBef>
              <a:buClr>
                <a:srgbClr val="000000"/>
              </a:buClr>
              <a:buSzPct val="100000"/>
              <a:buFont typeface="Arial"/>
              <a:buChar char="●"/>
            </a:pPr>
            <a:r>
              <a:rPr sz="2400" lang="en"/>
              <a:t>Power Board</a:t>
            </a:r>
          </a:p>
          <a:p>
            <a:pPr rtl="0" lvl="0" indent="-381000" marL="457200">
              <a:spcBef>
                <a:spcPts val="0"/>
              </a:spcBef>
              <a:buClr>
                <a:srgbClr val="000000"/>
              </a:buClr>
              <a:buSzPct val="100000"/>
              <a:buFont typeface="Arial"/>
              <a:buChar char="●"/>
            </a:pPr>
            <a:r>
              <a:rPr sz="2400" lang="en"/>
              <a:t>5V Relay</a:t>
            </a:r>
          </a:p>
          <a:p>
            <a:pPr rtl="0" lvl="0" indent="-381000" marL="457200">
              <a:spcBef>
                <a:spcPts val="0"/>
              </a:spcBef>
              <a:buClr>
                <a:srgbClr val="000000"/>
              </a:buClr>
              <a:buSzPct val="100000"/>
              <a:buFont typeface="Arial"/>
              <a:buChar char="●"/>
            </a:pPr>
            <a:r>
              <a:rPr sz="2400" lang="en"/>
              <a:t>12V Relay</a:t>
            </a:r>
          </a:p>
          <a:p>
            <a:pPr rtl="0" lvl="0" indent="-381000" marL="457200">
              <a:spcBef>
                <a:spcPts val="0"/>
              </a:spcBef>
              <a:buClr>
                <a:srgbClr val="000000"/>
              </a:buClr>
              <a:buSzPct val="100000"/>
              <a:buFont typeface="Arial"/>
              <a:buChar char="●"/>
            </a:pPr>
            <a:r>
              <a:rPr sz="2400" lang="en"/>
              <a:t>I/O Board</a:t>
            </a:r>
          </a:p>
          <a:p>
            <a:pPr rtl="0" lvl="0" indent="-381000" marL="457200">
              <a:spcBef>
                <a:spcPts val="0"/>
              </a:spcBef>
              <a:buClr>
                <a:srgbClr val="000000"/>
              </a:buClr>
              <a:buSzPct val="100000"/>
              <a:buFont typeface="Arial"/>
              <a:buChar char="●"/>
            </a:pPr>
            <a:r>
              <a:rPr sz="2400" lang="en"/>
              <a:t>CPU</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y="0" x="0"/>
          <a:ext cy="0" cx="0"/>
          <a:chOff y="0" x="0"/>
          <a:chExt cy="0" cx="0"/>
        </a:xfrm>
      </p:grpSpPr>
      <p:sp>
        <p:nvSpPr>
          <p:cNvPr id="300" name="Shape 300"/>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User Interface</a:t>
            </a:r>
          </a:p>
        </p:txBody>
      </p:sp>
      <p:pic>
        <p:nvPicPr>
          <p:cNvPr id="301" name="Shape 301"/>
          <p:cNvPicPr preferRelativeResize="0"/>
          <p:nvPr/>
        </p:nvPicPr>
        <p:blipFill>
          <a:blip r:embed="rId3">
            <a:alphaModFix/>
          </a:blip>
          <a:stretch>
            <a:fillRect/>
          </a:stretch>
        </p:blipFill>
        <p:spPr>
          <a:xfrm>
            <a:off y="1627322" x="3335287"/>
            <a:ext cy="3603359" cx="5351524"/>
          </a:xfrm>
          <a:prstGeom prst="rect">
            <a:avLst/>
          </a:prstGeom>
          <a:noFill/>
          <a:ln>
            <a:noFill/>
          </a:ln>
        </p:spPr>
      </p:pic>
      <p:sp>
        <p:nvSpPr>
          <p:cNvPr id="302" name="Shape 302"/>
          <p:cNvSpPr txBox="1"/>
          <p:nvPr/>
        </p:nvSpPr>
        <p:spPr>
          <a:xfrm>
            <a:off y="3284800" x="457200"/>
            <a:ext cy="3256800" cx="3688500"/>
          </a:xfrm>
          <a:prstGeom prst="rect">
            <a:avLst/>
          </a:prstGeom>
          <a:noFill/>
          <a:ln>
            <a:noFill/>
          </a:ln>
        </p:spPr>
        <p:txBody>
          <a:bodyPr bIns="91425" rIns="91425" lIns="91425" tIns="91425" anchor="t" anchorCtr="0">
            <a:noAutofit/>
          </a:bodyPr>
          <a:lstStyle/>
          <a:p>
            <a:pPr>
              <a:spcBef>
                <a:spcPts val="0"/>
              </a:spcBef>
              <a:buNone/>
            </a:pPr>
            <a:r>
              <a:rPr sz="2400" lang="en"/>
              <a:t>The Fieldroid App</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y="0" x="0"/>
          <a:ext cy="0" cx="0"/>
          <a:chOff y="0" x="0"/>
          <a:chExt cy="0" cx="0"/>
        </a:xfrm>
      </p:grpSpPr>
      <p:sp>
        <p:nvSpPr>
          <p:cNvPr id="307" name="Shape 307"/>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User Interface</a:t>
            </a:r>
          </a:p>
        </p:txBody>
      </p:sp>
      <p:pic>
        <p:nvPicPr>
          <p:cNvPr id="308" name="Shape 308"/>
          <p:cNvPicPr preferRelativeResize="0"/>
          <p:nvPr/>
        </p:nvPicPr>
        <p:blipFill>
          <a:blip r:embed="rId3">
            <a:alphaModFix/>
          </a:blip>
          <a:stretch>
            <a:fillRect/>
          </a:stretch>
        </p:blipFill>
        <p:spPr>
          <a:xfrm>
            <a:off y="1627300" x="3335287"/>
            <a:ext cy="3603375" cx="5351524"/>
          </a:xfrm>
          <a:prstGeom prst="rect">
            <a:avLst/>
          </a:prstGeom>
          <a:noFill/>
          <a:ln>
            <a:noFill/>
          </a:ln>
        </p:spPr>
      </p:pic>
      <p:sp>
        <p:nvSpPr>
          <p:cNvPr id="309" name="Shape 309"/>
          <p:cNvSpPr txBox="1"/>
          <p:nvPr/>
        </p:nvSpPr>
        <p:spPr>
          <a:xfrm>
            <a:off y="3284800" x="457200"/>
            <a:ext cy="3256800" cx="3688500"/>
          </a:xfrm>
          <a:prstGeom prst="rect">
            <a:avLst/>
          </a:prstGeom>
          <a:noFill/>
          <a:ln>
            <a:noFill/>
          </a:ln>
        </p:spPr>
        <p:txBody>
          <a:bodyPr bIns="91425" rIns="91425" lIns="91425" tIns="91425" anchor="t" anchorCtr="0">
            <a:noAutofit/>
          </a:bodyPr>
          <a:lstStyle/>
          <a:p>
            <a:pPr rtl="0" lvl="0">
              <a:spcBef>
                <a:spcPts val="0"/>
              </a:spcBef>
              <a:buNone/>
            </a:pPr>
            <a:r>
              <a:rPr sz="2400" lang="en"/>
              <a:t>Select the field type</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y="0" x="0"/>
          <a:ext cy="0" cx="0"/>
          <a:chOff y="0" x="0"/>
          <a:chExt cy="0" cx="0"/>
        </a:xfrm>
      </p:grpSpPr>
      <p:sp>
        <p:nvSpPr>
          <p:cNvPr id="314" name="Shape 314"/>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User Interface</a:t>
            </a:r>
          </a:p>
        </p:txBody>
      </p:sp>
      <p:pic>
        <p:nvPicPr>
          <p:cNvPr id="315" name="Shape 315"/>
          <p:cNvPicPr preferRelativeResize="0"/>
          <p:nvPr/>
        </p:nvPicPr>
        <p:blipFill>
          <a:blip r:embed="rId3">
            <a:alphaModFix/>
          </a:blip>
          <a:stretch>
            <a:fillRect/>
          </a:stretch>
        </p:blipFill>
        <p:spPr>
          <a:xfrm>
            <a:off y="1627322" x="3335287"/>
            <a:ext cy="3603359" cx="5351524"/>
          </a:xfrm>
          <a:prstGeom prst="rect">
            <a:avLst/>
          </a:prstGeom>
          <a:noFill/>
          <a:ln>
            <a:noFill/>
          </a:ln>
        </p:spPr>
      </p:pic>
      <p:sp>
        <p:nvSpPr>
          <p:cNvPr id="316" name="Shape 316"/>
          <p:cNvSpPr txBox="1"/>
          <p:nvPr/>
        </p:nvSpPr>
        <p:spPr>
          <a:xfrm>
            <a:off y="3284800" x="457200"/>
            <a:ext cy="3256800" cx="3688500"/>
          </a:xfrm>
          <a:prstGeom prst="rect">
            <a:avLst/>
          </a:prstGeom>
          <a:noFill/>
          <a:ln>
            <a:noFill/>
          </a:ln>
        </p:spPr>
        <p:txBody>
          <a:bodyPr bIns="91425" rIns="91425" lIns="91425" tIns="91425" anchor="t" anchorCtr="0">
            <a:noAutofit/>
          </a:bodyPr>
          <a:lstStyle/>
          <a:p>
            <a:pPr rtl="0" lvl="0">
              <a:spcBef>
                <a:spcPts val="0"/>
              </a:spcBef>
              <a:buNone/>
            </a:pPr>
            <a:r>
              <a:rPr sz="1800" lang="en"/>
              <a:t>Select the Dimensions</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y="0" x="0"/>
          <a:ext cy="0" cx="0"/>
          <a:chOff y="0" x="0"/>
          <a:chExt cy="0" cx="0"/>
        </a:xfrm>
      </p:grpSpPr>
      <p:sp>
        <p:nvSpPr>
          <p:cNvPr id="321" name="Shape 321"/>
          <p:cNvSpPr txBox="1"/>
          <p:nvPr>
            <p:ph type="title"/>
          </p:nvPr>
        </p:nvSpPr>
        <p:spPr>
          <a:xfrm>
            <a:off y="274637" x="457200"/>
            <a:ext cy="1143299" cx="8229600"/>
          </a:xfrm>
          <a:prstGeom prst="rect">
            <a:avLst/>
          </a:prstGeom>
          <a:ln>
            <a:noFill/>
          </a:ln>
        </p:spPr>
        <p:txBody>
          <a:bodyPr bIns="91425" rIns="91425" lIns="91425" tIns="91425" anchor="b" anchorCtr="0">
            <a:noAutofit/>
          </a:bodyPr>
          <a:lstStyle/>
          <a:p>
            <a:pPr rtl="0" lvl="0">
              <a:spcBef>
                <a:spcPts val="0"/>
              </a:spcBef>
              <a:buNone/>
            </a:pPr>
            <a:r>
              <a:rPr lang="en"/>
              <a:t>User Interface</a:t>
            </a:r>
          </a:p>
        </p:txBody>
      </p:sp>
      <p:sp>
        <p:nvSpPr>
          <p:cNvPr id="322" name="Shape 322"/>
          <p:cNvSpPr txBox="1"/>
          <p:nvPr/>
        </p:nvSpPr>
        <p:spPr>
          <a:xfrm>
            <a:off y="3284800" x="457200"/>
            <a:ext cy="3256800" cx="3688500"/>
          </a:xfrm>
          <a:prstGeom prst="rect">
            <a:avLst/>
          </a:prstGeom>
          <a:noFill/>
          <a:ln>
            <a:noFill/>
          </a:ln>
        </p:spPr>
        <p:txBody>
          <a:bodyPr bIns="91425" rIns="91425" lIns="91425" tIns="91425" anchor="t" anchorCtr="0">
            <a:noAutofit/>
          </a:bodyPr>
          <a:lstStyle/>
          <a:p>
            <a:pPr rtl="0" lvl="0">
              <a:spcBef>
                <a:spcPts val="0"/>
              </a:spcBef>
              <a:buNone/>
            </a:pPr>
            <a:r>
              <a:rPr sz="2400" lang="en"/>
              <a:t>Start painting!</a:t>
            </a:r>
          </a:p>
        </p:txBody>
      </p:sp>
      <p:grpSp>
        <p:nvGrpSpPr>
          <p:cNvPr id="323" name="Shape 323"/>
          <p:cNvGrpSpPr/>
          <p:nvPr/>
        </p:nvGrpSpPr>
        <p:grpSpPr>
          <a:xfrm>
            <a:off y="1627322" x="3335287"/>
            <a:ext cy="3603359" cx="5351524"/>
            <a:chOff y="1737110" x="3335287"/>
            <a:chExt cy="3603359" cx="5351524"/>
          </a:xfrm>
        </p:grpSpPr>
        <p:pic>
          <p:nvPicPr>
            <p:cNvPr id="324" name="Shape 324"/>
            <p:cNvPicPr preferRelativeResize="0"/>
            <p:nvPr/>
          </p:nvPicPr>
          <p:blipFill>
            <a:blip r:embed="rId3">
              <a:alphaModFix/>
            </a:blip>
            <a:stretch>
              <a:fillRect/>
            </a:stretch>
          </p:blipFill>
          <p:spPr>
            <a:xfrm>
              <a:off y="1737110" x="3335287"/>
              <a:ext cy="3603359" cx="5351524"/>
            </a:xfrm>
            <a:prstGeom prst="rect">
              <a:avLst/>
            </a:prstGeom>
            <a:noFill/>
            <a:ln>
              <a:noFill/>
            </a:ln>
          </p:spPr>
        </p:pic>
        <p:sp>
          <p:nvSpPr>
            <p:cNvPr id="325" name="Shape 325"/>
            <p:cNvSpPr/>
            <p:nvPr/>
          </p:nvSpPr>
          <p:spPr>
            <a:xfrm>
              <a:off y="1991400" x="4389775"/>
              <a:ext cy="2427599" cx="3228600"/>
            </a:xfrm>
            <a:prstGeom prst="rect">
              <a:avLst/>
            </a:prstGeom>
            <a:solidFill>
              <a:srgbClr val="FFFFFF"/>
            </a:solidFill>
            <a:ln>
              <a:noFill/>
            </a:ln>
          </p:spPr>
          <p:txBody>
            <a:bodyPr bIns="91425" rIns="91425" lIns="91425" tIns="91425" anchor="ctr" anchorCtr="0">
              <a:noAutofit/>
            </a:bodyPr>
            <a:lstStyle/>
            <a:p>
              <a:pPr>
                <a:spcBef>
                  <a:spcPts val="0"/>
                </a:spcBef>
                <a:buNone/>
              </a:pPr>
              <a:r>
                <a:t/>
              </a:r>
              <a:endParaRPr/>
            </a:p>
          </p:txBody>
        </p:sp>
        <p:pic>
          <p:nvPicPr>
            <p:cNvPr id="326" name="Shape 326"/>
            <p:cNvPicPr preferRelativeResize="0"/>
            <p:nvPr/>
          </p:nvPicPr>
          <p:blipFill>
            <a:blip r:embed="rId4">
              <a:alphaModFix/>
            </a:blip>
            <a:stretch>
              <a:fillRect/>
            </a:stretch>
          </p:blipFill>
          <p:spPr>
            <a:xfrm>
              <a:off y="2402066" x="5047150"/>
              <a:ext cy="1927800" cx="1927800"/>
            </a:xfrm>
            <a:prstGeom prst="rect">
              <a:avLst/>
            </a:prstGeom>
            <a:noFill/>
            <a:ln>
              <a:noFill/>
            </a:ln>
          </p:spPr>
        </p:pic>
      </p:gr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y="0" x="0"/>
          <a:ext cy="0" cx="0"/>
          <a:chOff y="0" x="0"/>
          <a:chExt cy="0" cx="0"/>
        </a:xfrm>
      </p:grpSpPr>
      <p:sp>
        <p:nvSpPr>
          <p:cNvPr id="331" name="Shape 331"/>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Current System Status</a:t>
            </a:r>
          </a:p>
        </p:txBody>
      </p:sp>
      <p:sp>
        <p:nvSpPr>
          <p:cNvPr id="332" name="Shape 332"/>
          <p:cNvSpPr txBox="1"/>
          <p:nvPr>
            <p:ph idx="1" type="body"/>
          </p:nvPr>
        </p:nvSpPr>
        <p:spPr>
          <a:xfrm>
            <a:off y="1621183" x="457200"/>
            <a:ext cy="4967700" cx="8229600"/>
          </a:xfrm>
          <a:prstGeom prst="rect">
            <a:avLst/>
          </a:prstGeom>
        </p:spPr>
        <p:txBody>
          <a:bodyPr bIns="91425" rIns="91425" lIns="91425" tIns="91425" anchor="t" anchorCtr="0">
            <a:noAutofit/>
          </a:bodyPr>
          <a:lstStyle/>
          <a:p>
            <a:pPr rtl="0" lvl="0" indent="-457200" marL="457200">
              <a:spcBef>
                <a:spcPts val="0"/>
              </a:spcBef>
              <a:buClr>
                <a:schemeClr val="dk1"/>
              </a:buClr>
              <a:buSzPct val="100000"/>
              <a:buFont typeface="Arial"/>
              <a:buChar char="●"/>
            </a:pPr>
            <a:r>
              <a:rPr sz="3600" lang="en"/>
              <a:t>Control Processing Unit</a:t>
            </a:r>
          </a:p>
          <a:p>
            <a:pPr rtl="0" lvl="0" indent="-457200" marL="457200">
              <a:spcBef>
                <a:spcPts val="0"/>
              </a:spcBef>
              <a:buClr>
                <a:schemeClr val="dk1"/>
              </a:buClr>
              <a:buSzPct val="100000"/>
              <a:buFont typeface="Arial"/>
              <a:buChar char="●"/>
            </a:pPr>
            <a:r>
              <a:rPr sz="3600" lang="en"/>
              <a:t>Localization System</a:t>
            </a:r>
          </a:p>
          <a:p>
            <a:pPr rtl="0" lvl="0" indent="-457200" marL="457200">
              <a:spcBef>
                <a:spcPts val="0"/>
              </a:spcBef>
              <a:buClr>
                <a:schemeClr val="dk1"/>
              </a:buClr>
              <a:buSzPct val="100000"/>
              <a:buFont typeface="Arial"/>
              <a:buChar char="●"/>
            </a:pPr>
            <a:r>
              <a:rPr sz="3600" lang="en"/>
              <a:t>Drive System</a:t>
            </a:r>
          </a:p>
          <a:p>
            <a:pPr rtl="0" lvl="0" indent="-457200" marL="457200">
              <a:spcBef>
                <a:spcPts val="0"/>
              </a:spcBef>
              <a:buClr>
                <a:schemeClr val="dk1"/>
              </a:buClr>
              <a:buSzPct val="100000"/>
              <a:buFont typeface="Arial"/>
              <a:buChar char="●"/>
            </a:pPr>
            <a:r>
              <a:rPr sz="3600" lang="en"/>
              <a:t>Paint System</a:t>
            </a:r>
          </a:p>
          <a:p>
            <a:pPr rtl="0" lvl="0" indent="-457200" marL="457200">
              <a:spcBef>
                <a:spcPts val="0"/>
              </a:spcBef>
              <a:buClr>
                <a:schemeClr val="dk1"/>
              </a:buClr>
              <a:buSzPct val="100000"/>
              <a:buFont typeface="Arial"/>
              <a:buChar char="●"/>
            </a:pPr>
            <a:r>
              <a:rPr sz="3600" lang="en"/>
              <a:t>Mechanical Design </a:t>
            </a:r>
          </a:p>
          <a:p>
            <a:pPr rtl="0" lvl="0" indent="-457200" marL="457200">
              <a:spcBef>
                <a:spcPts val="0"/>
              </a:spcBef>
              <a:buClr>
                <a:schemeClr val="dk1"/>
              </a:buClr>
              <a:buSzPct val="100000"/>
              <a:buFont typeface="Arial"/>
              <a:buChar char="●"/>
            </a:pPr>
            <a:r>
              <a:rPr sz="3600" lang="en"/>
              <a:t>Communication System</a:t>
            </a:r>
          </a:p>
          <a:p>
            <a:pPr rtl="0" lvl="0" indent="-457200" marL="457200">
              <a:spcBef>
                <a:spcPts val="0"/>
              </a:spcBef>
              <a:buClr>
                <a:schemeClr val="dk1"/>
              </a:buClr>
              <a:buSzPct val="100000"/>
              <a:buFont typeface="Arial"/>
              <a:buChar char="●"/>
            </a:pPr>
            <a:r>
              <a:rPr sz="3600" lang="en"/>
              <a:t>Power System</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y="0" x="0"/>
          <a:ext cy="0" cx="0"/>
          <a:chOff y="0" x="0"/>
          <a:chExt cy="0" cx="0"/>
        </a:xfrm>
      </p:grpSpPr>
      <p:pic>
        <p:nvPicPr>
          <p:cNvPr id="337" name="Shape 337"/>
          <p:cNvPicPr preferRelativeResize="0"/>
          <p:nvPr/>
        </p:nvPicPr>
        <p:blipFill>
          <a:blip r:embed="rId3">
            <a:alphaModFix/>
          </a:blip>
          <a:stretch>
            <a:fillRect/>
          </a:stretch>
        </p:blipFill>
        <p:spPr>
          <a:xfrm>
            <a:off y="4123150" x="3557875"/>
            <a:ext cy="1711123" cx="1711123"/>
          </a:xfrm>
          <a:prstGeom prst="rect">
            <a:avLst/>
          </a:prstGeom>
          <a:noFill/>
          <a:ln>
            <a:noFill/>
          </a:ln>
        </p:spPr>
      </p:pic>
      <p:sp>
        <p:nvSpPr>
          <p:cNvPr id="338" name="Shape 338"/>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On-Board CPU</a:t>
            </a:r>
          </a:p>
        </p:txBody>
      </p:sp>
      <p:pic>
        <p:nvPicPr>
          <p:cNvPr id="339" name="Shape 339"/>
          <p:cNvPicPr preferRelativeResize="0"/>
          <p:nvPr/>
        </p:nvPicPr>
        <p:blipFill>
          <a:blip r:embed="rId4">
            <a:alphaModFix/>
          </a:blip>
          <a:stretch>
            <a:fillRect/>
          </a:stretch>
        </p:blipFill>
        <p:spPr>
          <a:xfrm>
            <a:off y="1881166" x="3216900"/>
            <a:ext cy="1517624" cx="2278225"/>
          </a:xfrm>
          <a:prstGeom prst="rect">
            <a:avLst/>
          </a:prstGeom>
          <a:noFill/>
          <a:ln>
            <a:noFill/>
          </a:ln>
        </p:spPr>
      </p:pic>
      <p:pic>
        <p:nvPicPr>
          <p:cNvPr id="340" name="Shape 340"/>
          <p:cNvPicPr preferRelativeResize="0"/>
          <p:nvPr/>
        </p:nvPicPr>
        <p:blipFill>
          <a:blip r:embed="rId5">
            <a:alphaModFix/>
          </a:blip>
          <a:stretch>
            <a:fillRect/>
          </a:stretch>
        </p:blipFill>
        <p:spPr>
          <a:xfrm>
            <a:off y="2316233" x="986325"/>
            <a:ext cy="1318874" cx="1318874"/>
          </a:xfrm>
          <a:prstGeom prst="rect">
            <a:avLst/>
          </a:prstGeom>
          <a:noFill/>
          <a:ln>
            <a:noFill/>
          </a:ln>
        </p:spPr>
      </p:pic>
      <p:cxnSp>
        <p:nvCxnSpPr>
          <p:cNvPr id="341" name="Shape 341"/>
          <p:cNvCxnSpPr>
            <a:endCxn id="339" idx="1"/>
          </p:cNvCxnSpPr>
          <p:nvPr/>
        </p:nvCxnSpPr>
        <p:spPr>
          <a:xfrm>
            <a:off y="2629479" x="2310300"/>
            <a:ext cy="10500" cx="906600"/>
          </a:xfrm>
          <a:prstGeom prst="straightConnector1">
            <a:avLst/>
          </a:prstGeom>
          <a:noFill/>
          <a:ln w="19050" cap="flat">
            <a:solidFill>
              <a:schemeClr val="dk2"/>
            </a:solidFill>
            <a:prstDash val="solid"/>
            <a:round/>
            <a:headEnd w="lg" len="lg" type="none"/>
            <a:tailEnd w="lg" len="lg" type="triangle"/>
          </a:ln>
        </p:spPr>
      </p:cxnSp>
      <p:cxnSp>
        <p:nvCxnSpPr>
          <p:cNvPr id="342" name="Shape 342"/>
          <p:cNvCxnSpPr/>
          <p:nvPr/>
        </p:nvCxnSpPr>
        <p:spPr>
          <a:xfrm rot="10800000">
            <a:off y="3805266" x="1569450"/>
            <a:ext cy="749099" cx="0"/>
          </a:xfrm>
          <a:prstGeom prst="straightConnector1">
            <a:avLst/>
          </a:prstGeom>
          <a:noFill/>
          <a:ln w="19050" cap="flat">
            <a:solidFill>
              <a:schemeClr val="dk2"/>
            </a:solidFill>
            <a:prstDash val="solid"/>
            <a:round/>
            <a:headEnd w="lg" len="lg" type="none"/>
            <a:tailEnd w="lg" len="lg" type="triangle"/>
          </a:ln>
        </p:spPr>
      </p:cxnSp>
      <p:pic>
        <p:nvPicPr>
          <p:cNvPr id="343" name="Shape 343"/>
          <p:cNvPicPr preferRelativeResize="0"/>
          <p:nvPr/>
        </p:nvPicPr>
        <p:blipFill>
          <a:blip r:embed="rId6">
            <a:alphaModFix/>
          </a:blip>
          <a:stretch>
            <a:fillRect/>
          </a:stretch>
        </p:blipFill>
        <p:spPr>
          <a:xfrm>
            <a:off y="1756466" x="6294400"/>
            <a:ext cy="2010799" cx="2718923"/>
          </a:xfrm>
          <a:prstGeom prst="rect">
            <a:avLst/>
          </a:prstGeom>
          <a:noFill/>
          <a:ln>
            <a:noFill/>
          </a:ln>
        </p:spPr>
      </p:pic>
      <p:cxnSp>
        <p:nvCxnSpPr>
          <p:cNvPr id="344" name="Shape 344"/>
          <p:cNvCxnSpPr/>
          <p:nvPr/>
        </p:nvCxnSpPr>
        <p:spPr>
          <a:xfrm rot="10800000" flipH="1">
            <a:off y="2427766" x="5453425"/>
            <a:ext cy="20400" cx="1309500"/>
          </a:xfrm>
          <a:prstGeom prst="straightConnector1">
            <a:avLst/>
          </a:prstGeom>
          <a:noFill/>
          <a:ln w="19050" cap="flat">
            <a:solidFill>
              <a:schemeClr val="dk2"/>
            </a:solidFill>
            <a:prstDash val="solid"/>
            <a:round/>
            <a:headEnd w="lg" len="lg" type="none"/>
            <a:tailEnd w="lg" len="lg" type="triangle"/>
          </a:ln>
        </p:spPr>
      </p:cxnSp>
      <p:sp>
        <p:nvSpPr>
          <p:cNvPr id="345" name="Shape 345"/>
          <p:cNvSpPr txBox="1"/>
          <p:nvPr/>
        </p:nvSpPr>
        <p:spPr>
          <a:xfrm>
            <a:off y="4604766" x="1909592"/>
            <a:ext cy="1078499" cx="1099200"/>
          </a:xfrm>
          <a:prstGeom prst="rect">
            <a:avLst/>
          </a:prstGeom>
          <a:noFill/>
          <a:ln>
            <a:noFill/>
          </a:ln>
        </p:spPr>
        <p:txBody>
          <a:bodyPr bIns="91425" rIns="91425" lIns="91425" tIns="91425" anchor="t" anchorCtr="0">
            <a:noAutofit/>
          </a:bodyPr>
          <a:lstStyle/>
          <a:p>
            <a:pPr rtl="0">
              <a:spcBef>
                <a:spcPts val="0"/>
              </a:spcBef>
              <a:buNone/>
            </a:pPr>
            <a:r>
              <a:rPr lang="en"/>
              <a:t>Stationary</a:t>
            </a:r>
          </a:p>
          <a:p>
            <a:pPr rtl="0">
              <a:spcBef>
                <a:spcPts val="0"/>
              </a:spcBef>
              <a:buNone/>
            </a:pPr>
            <a:r>
              <a:rPr lang="en"/>
              <a:t>Command </a:t>
            </a:r>
          </a:p>
          <a:p>
            <a:pPr>
              <a:spcBef>
                <a:spcPts val="0"/>
              </a:spcBef>
              <a:buNone/>
            </a:pPr>
            <a:r>
              <a:rPr lang="en"/>
              <a:t>Station</a:t>
            </a:r>
          </a:p>
        </p:txBody>
      </p:sp>
      <p:sp>
        <p:nvSpPr>
          <p:cNvPr id="346" name="Shape 346"/>
          <p:cNvSpPr txBox="1"/>
          <p:nvPr/>
        </p:nvSpPr>
        <p:spPr>
          <a:xfrm>
            <a:off y="1829333" x="559800"/>
            <a:ext cy="486900" cx="2141400"/>
          </a:xfrm>
          <a:prstGeom prst="rect">
            <a:avLst/>
          </a:prstGeom>
          <a:noFill/>
          <a:ln>
            <a:noFill/>
          </a:ln>
        </p:spPr>
        <p:txBody>
          <a:bodyPr bIns="91425" rIns="91425" lIns="91425" tIns="91425" anchor="t" anchorCtr="0">
            <a:noAutofit/>
          </a:bodyPr>
          <a:lstStyle/>
          <a:p>
            <a:pPr>
              <a:spcBef>
                <a:spcPts val="0"/>
              </a:spcBef>
              <a:buNone/>
            </a:pPr>
            <a:r>
              <a:rPr lang="en"/>
              <a:t>Communication Subsystem</a:t>
            </a:r>
          </a:p>
        </p:txBody>
      </p:sp>
      <p:sp>
        <p:nvSpPr>
          <p:cNvPr id="347" name="Shape 347"/>
          <p:cNvSpPr txBox="1"/>
          <p:nvPr/>
        </p:nvSpPr>
        <p:spPr>
          <a:xfrm>
            <a:off y="1626133" x="5767575"/>
            <a:ext cy="486900" cx="2141400"/>
          </a:xfrm>
          <a:prstGeom prst="rect">
            <a:avLst/>
          </a:prstGeom>
          <a:noFill/>
          <a:ln>
            <a:noFill/>
          </a:ln>
        </p:spPr>
        <p:txBody>
          <a:bodyPr bIns="91425" rIns="91425" lIns="91425" tIns="91425" anchor="t" anchorCtr="0">
            <a:noAutofit/>
          </a:bodyPr>
          <a:lstStyle/>
          <a:p>
            <a:pPr rtl="0" lvl="0">
              <a:spcBef>
                <a:spcPts val="0"/>
              </a:spcBef>
              <a:buNone/>
            </a:pPr>
            <a:r>
              <a:rPr lang="en"/>
              <a:t>Drive Subsystem</a:t>
            </a:r>
          </a:p>
        </p:txBody>
      </p:sp>
      <p:sp>
        <p:nvSpPr>
          <p:cNvPr id="348" name="Shape 348"/>
          <p:cNvSpPr txBox="1"/>
          <p:nvPr/>
        </p:nvSpPr>
        <p:spPr>
          <a:xfrm>
            <a:off y="5948233" x="5965725"/>
            <a:ext cy="486900" cx="2141400"/>
          </a:xfrm>
          <a:prstGeom prst="rect">
            <a:avLst/>
          </a:prstGeom>
          <a:noFill/>
          <a:ln>
            <a:noFill/>
          </a:ln>
        </p:spPr>
        <p:txBody>
          <a:bodyPr bIns="91425" rIns="91425" lIns="91425" tIns="91425" anchor="t" anchorCtr="0">
            <a:noAutofit/>
          </a:bodyPr>
          <a:lstStyle/>
          <a:p>
            <a:pPr rtl="0" lvl="0">
              <a:spcBef>
                <a:spcPts val="0"/>
              </a:spcBef>
              <a:buNone/>
            </a:pPr>
            <a:r>
              <a:rPr lang="en"/>
              <a:t>Paint Subsystem</a:t>
            </a:r>
          </a:p>
        </p:txBody>
      </p:sp>
      <p:cxnSp>
        <p:nvCxnSpPr>
          <p:cNvPr id="349" name="Shape 349"/>
          <p:cNvCxnSpPr/>
          <p:nvPr/>
        </p:nvCxnSpPr>
        <p:spPr>
          <a:xfrm>
            <a:off y="3482633" x="4824000"/>
            <a:ext cy="1169699" cx="10500"/>
          </a:xfrm>
          <a:prstGeom prst="straightConnector1">
            <a:avLst/>
          </a:prstGeom>
          <a:noFill/>
          <a:ln w="19050" cap="flat">
            <a:solidFill>
              <a:schemeClr val="dk2"/>
            </a:solidFill>
            <a:prstDash val="solid"/>
            <a:round/>
            <a:headEnd w="lg" len="lg" type="none"/>
            <a:tailEnd w="lg" len="lg" type="triangle"/>
          </a:ln>
        </p:spPr>
      </p:cxnSp>
      <p:pic>
        <p:nvPicPr>
          <p:cNvPr id="350" name="Shape 350"/>
          <p:cNvPicPr preferRelativeResize="0"/>
          <p:nvPr/>
        </p:nvPicPr>
        <p:blipFill rotWithShape="1">
          <a:blip r:embed="rId7">
            <a:alphaModFix/>
          </a:blip>
          <a:srcRect t="22460" b="17258" r="0" l="9395"/>
          <a:stretch/>
        </p:blipFill>
        <p:spPr>
          <a:xfrm>
            <a:off y="4328633" x="5965725"/>
            <a:ext cy="1619600" cx="1825624"/>
          </a:xfrm>
          <a:prstGeom prst="rect">
            <a:avLst/>
          </a:prstGeom>
          <a:noFill/>
          <a:ln>
            <a:noFill/>
          </a:ln>
        </p:spPr>
      </p:pic>
      <p:sp>
        <p:nvSpPr>
          <p:cNvPr id="351" name="Shape 351"/>
          <p:cNvSpPr/>
          <p:nvPr/>
        </p:nvSpPr>
        <p:spPr>
          <a:xfrm>
            <a:off y="5412025" x="3676875"/>
            <a:ext cy="559499" cx="781800"/>
          </a:xfrm>
          <a:prstGeom prst="rect">
            <a:avLst/>
          </a:prstGeom>
          <a:noFill/>
          <a:ln>
            <a:noFill/>
          </a:ln>
        </p:spPr>
        <p:txBody>
          <a:bodyPr bIns="91425" rIns="91425" lIns="91425" tIns="91425" anchor="ctr" anchorCtr="0">
            <a:noAutofit/>
          </a:bodyPr>
          <a:lstStyle/>
          <a:p>
            <a:pPr>
              <a:spcBef>
                <a:spcPts val="0"/>
              </a:spcBef>
              <a:buNone/>
            </a:pPr>
            <a:r>
              <a:rPr lang="en"/>
              <a:t>Relays</a:t>
            </a:r>
          </a:p>
        </p:txBody>
      </p:sp>
      <p:cxnSp>
        <p:nvCxnSpPr>
          <p:cNvPr id="352" name="Shape 352"/>
          <p:cNvCxnSpPr/>
          <p:nvPr/>
        </p:nvCxnSpPr>
        <p:spPr>
          <a:xfrm>
            <a:off y="5097200" x="5321775"/>
            <a:ext cy="4799" cx="500400"/>
          </a:xfrm>
          <a:prstGeom prst="straightConnector1">
            <a:avLst/>
          </a:prstGeom>
          <a:noFill/>
          <a:ln w="19050" cap="flat">
            <a:solidFill>
              <a:schemeClr val="dk2"/>
            </a:solidFill>
            <a:prstDash val="solid"/>
            <a:round/>
            <a:headEnd w="lg" len="lg" type="none"/>
            <a:tailEnd w="lg" len="lg" type="triangle"/>
          </a:ln>
        </p:spPr>
      </p:cxnSp>
      <p:sp>
        <p:nvSpPr>
          <p:cNvPr id="353" name="Shape 353"/>
          <p:cNvSpPr txBox="1"/>
          <p:nvPr/>
        </p:nvSpPr>
        <p:spPr>
          <a:xfrm>
            <a:off y="4224766" x="6760300"/>
            <a:ext cy="380099" cx="2426399"/>
          </a:xfrm>
          <a:prstGeom prst="rect">
            <a:avLst/>
          </a:prstGeom>
          <a:noFill/>
          <a:ln>
            <a:noFill/>
          </a:ln>
        </p:spPr>
        <p:txBody>
          <a:bodyPr bIns="91425" rIns="91425" lIns="91425" tIns="91425" anchor="t" anchorCtr="0">
            <a:noAutofit/>
          </a:bodyPr>
          <a:lstStyle/>
          <a:p>
            <a:pPr>
              <a:spcBef>
                <a:spcPts val="0"/>
              </a:spcBef>
              <a:buNone/>
            </a:pPr>
            <a:r>
              <a:rPr lang="en"/>
              <a:t>RoboteQ motor-controller</a:t>
            </a:r>
          </a:p>
        </p:txBody>
      </p:sp>
      <p:sp>
        <p:nvSpPr>
          <p:cNvPr id="354" name="Shape 354"/>
          <p:cNvSpPr txBox="1"/>
          <p:nvPr/>
        </p:nvSpPr>
        <p:spPr>
          <a:xfrm>
            <a:off y="5412033" x="7423900"/>
            <a:ext cy="271200" cx="1099200"/>
          </a:xfrm>
          <a:prstGeom prst="rect">
            <a:avLst/>
          </a:prstGeom>
          <a:noFill/>
          <a:ln>
            <a:noFill/>
          </a:ln>
        </p:spPr>
        <p:txBody>
          <a:bodyPr bIns="91425" rIns="91425" lIns="91425" tIns="91425" anchor="t" anchorCtr="0">
            <a:noAutofit/>
          </a:bodyPr>
          <a:lstStyle/>
          <a:p>
            <a:pPr>
              <a:spcBef>
                <a:spcPts val="0"/>
              </a:spcBef>
              <a:buNone/>
            </a:pPr>
            <a:r>
              <a:rPr lang="en"/>
              <a:t>DC Pump</a:t>
            </a:r>
          </a:p>
        </p:txBody>
      </p:sp>
      <p:sp>
        <p:nvSpPr>
          <p:cNvPr id="355" name="Shape 355"/>
          <p:cNvSpPr txBox="1"/>
          <p:nvPr/>
        </p:nvSpPr>
        <p:spPr>
          <a:xfrm>
            <a:off y="3750966" x="396950"/>
            <a:ext cy="380099" cx="993299"/>
          </a:xfrm>
          <a:prstGeom prst="rect">
            <a:avLst/>
          </a:prstGeom>
          <a:noFill/>
          <a:ln>
            <a:noFill/>
          </a:ln>
        </p:spPr>
        <p:txBody>
          <a:bodyPr bIns="91425" rIns="91425" lIns="91425" tIns="91425" anchor="t" anchorCtr="0">
            <a:noAutofit/>
          </a:bodyPr>
          <a:lstStyle/>
          <a:p>
            <a:pPr>
              <a:spcBef>
                <a:spcPts val="0"/>
              </a:spcBef>
              <a:buNone/>
            </a:pPr>
            <a:r>
              <a:rPr lang="en"/>
              <a:t>Radios</a:t>
            </a:r>
          </a:p>
        </p:txBody>
      </p:sp>
      <p:sp>
        <p:nvSpPr>
          <p:cNvPr id="356" name="Shape 356"/>
          <p:cNvSpPr txBox="1"/>
          <p:nvPr/>
        </p:nvSpPr>
        <p:spPr>
          <a:xfrm>
            <a:off y="1612200" x="3320100"/>
            <a:ext cy="325499" cx="2141400"/>
          </a:xfrm>
          <a:prstGeom prst="rect">
            <a:avLst/>
          </a:prstGeom>
          <a:noFill/>
          <a:ln>
            <a:noFill/>
          </a:ln>
        </p:spPr>
        <p:txBody>
          <a:bodyPr bIns="91425" rIns="91425" lIns="91425" tIns="91425" anchor="t" anchorCtr="0">
            <a:noAutofit/>
          </a:bodyPr>
          <a:lstStyle/>
          <a:p>
            <a:pPr>
              <a:spcBef>
                <a:spcPts val="0"/>
              </a:spcBef>
              <a:buNone/>
            </a:pPr>
            <a:r>
              <a:rPr lang="en"/>
              <a:t>Beaglebone Black</a:t>
            </a:r>
          </a:p>
        </p:txBody>
      </p:sp>
      <p:pic>
        <p:nvPicPr>
          <p:cNvPr id="357" name="Shape 357"/>
          <p:cNvPicPr preferRelativeResize="0"/>
          <p:nvPr/>
        </p:nvPicPr>
        <p:blipFill rotWithShape="1">
          <a:blip r:embed="rId8">
            <a:alphaModFix/>
          </a:blip>
          <a:srcRect t="8399" b="0" r="45033" l="0"/>
          <a:stretch/>
        </p:blipFill>
        <p:spPr>
          <a:xfrm>
            <a:off y="4283866" x="986324"/>
            <a:ext cy="2281500" cx="860674"/>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y="0" x="0"/>
          <a:ext cy="0" cx="0"/>
          <a:chOff y="0" x="0"/>
          <a:chExt cy="0" cx="0"/>
        </a:xfrm>
      </p:grpSpPr>
      <p:sp>
        <p:nvSpPr>
          <p:cNvPr id="362" name="Shape 362"/>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Localization System</a:t>
            </a:r>
          </a:p>
        </p:txBody>
      </p:sp>
      <p:sp>
        <p:nvSpPr>
          <p:cNvPr id="363" name="Shape 363"/>
          <p:cNvSpPr txBox="1"/>
          <p:nvPr>
            <p:ph idx="1" type="body"/>
          </p:nvPr>
        </p:nvSpPr>
        <p:spPr>
          <a:xfrm>
            <a:off y="1616883" x="76200"/>
            <a:ext cy="4967700" cx="3522300"/>
          </a:xfrm>
          <a:prstGeom prst="rect">
            <a:avLst/>
          </a:prstGeom>
        </p:spPr>
        <p:txBody>
          <a:bodyPr bIns="91425" rIns="91425" lIns="91425" tIns="91425" anchor="t" anchorCtr="0">
            <a:noAutofit/>
          </a:bodyPr>
          <a:lstStyle/>
          <a:p>
            <a:pPr rtl="0" lvl="0" indent="-342900" marL="457200">
              <a:spcBef>
                <a:spcPts val="0"/>
              </a:spcBef>
              <a:buClr>
                <a:schemeClr val="dk1"/>
              </a:buClr>
              <a:buSzPct val="100000"/>
              <a:buFont typeface="Arial"/>
              <a:buChar char="●"/>
            </a:pPr>
            <a:r>
              <a:rPr sz="1800" lang="en"/>
              <a:t>Performed  tests with Chuck Whittaker at the FRC</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Tested for the reliability and feasibility indoors</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Tested system error</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Simulated a robot’s trajectory around a square</a:t>
            </a:r>
          </a:p>
          <a:p>
            <a:pPr>
              <a:spcBef>
                <a:spcPts val="0"/>
              </a:spcBef>
              <a:buNone/>
            </a:pPr>
            <a:r>
              <a:t/>
            </a:r>
            <a:endParaRPr/>
          </a:p>
        </p:txBody>
      </p:sp>
      <p:pic>
        <p:nvPicPr>
          <p:cNvPr id="364" name="Shape 364"/>
          <p:cNvPicPr preferRelativeResize="0"/>
          <p:nvPr/>
        </p:nvPicPr>
        <p:blipFill>
          <a:blip r:embed="rId3">
            <a:alphaModFix/>
          </a:blip>
          <a:stretch>
            <a:fillRect/>
          </a:stretch>
        </p:blipFill>
        <p:spPr>
          <a:xfrm>
            <a:off y="2776750" x="6772175"/>
            <a:ext cy="3034049" cx="1914625"/>
          </a:xfrm>
          <a:prstGeom prst="rect">
            <a:avLst/>
          </a:prstGeom>
          <a:noFill/>
          <a:ln>
            <a:noFill/>
          </a:ln>
        </p:spPr>
      </p:pic>
      <p:pic>
        <p:nvPicPr>
          <p:cNvPr id="365" name="Shape 365"/>
          <p:cNvPicPr preferRelativeResize="0"/>
          <p:nvPr/>
        </p:nvPicPr>
        <p:blipFill>
          <a:blip r:embed="rId4">
            <a:alphaModFix/>
          </a:blip>
          <a:stretch>
            <a:fillRect/>
          </a:stretch>
        </p:blipFill>
        <p:spPr>
          <a:xfrm>
            <a:off y="1616875" x="4648325"/>
            <a:ext cy="2677551" cx="1990824"/>
          </a:xfrm>
          <a:prstGeom prst="rect">
            <a:avLst/>
          </a:prstGeom>
          <a:noFill/>
          <a:ln>
            <a:noFill/>
          </a:ln>
        </p:spPr>
      </p:pic>
      <p:sp>
        <p:nvSpPr>
          <p:cNvPr id="366" name="Shape 366"/>
          <p:cNvSpPr/>
          <p:nvPr/>
        </p:nvSpPr>
        <p:spPr>
          <a:xfrm>
            <a:off y="5459396" x="7660337"/>
            <a:ext cy="729600" cx="138300"/>
          </a:xfrm>
          <a:prstGeom prst="upArrow">
            <a:avLst>
              <a:gd fmla="val 50000" name="adj1"/>
              <a:gd fmla="val 50000" name="adj2"/>
            </a:avLst>
          </a:prstGeom>
          <a:solidFill>
            <a:srgbClr val="FF0000"/>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367" name="Shape 367"/>
          <p:cNvSpPr txBox="1"/>
          <p:nvPr/>
        </p:nvSpPr>
        <p:spPr>
          <a:xfrm>
            <a:off y="4895266" x="3645800"/>
            <a:ext cy="729600" cx="3183600"/>
          </a:xfrm>
          <a:prstGeom prst="rect">
            <a:avLst/>
          </a:prstGeom>
          <a:noFill/>
          <a:ln>
            <a:noFill/>
          </a:ln>
        </p:spPr>
        <p:txBody>
          <a:bodyPr bIns="91425" rIns="91425" lIns="91425" tIns="91425" anchor="t" anchorCtr="0">
            <a:noAutofit/>
          </a:bodyPr>
          <a:lstStyle/>
          <a:p>
            <a:pPr rtl="0" lvl="0">
              <a:spcBef>
                <a:spcPts val="0"/>
              </a:spcBef>
              <a:buNone/>
            </a:pPr>
            <a:r>
              <a:t/>
            </a:r>
            <a:endParaRPr sz="1800"/>
          </a:p>
        </p:txBody>
      </p:sp>
      <p:sp>
        <p:nvSpPr>
          <p:cNvPr id="368" name="Shape 368"/>
          <p:cNvSpPr/>
          <p:nvPr/>
        </p:nvSpPr>
        <p:spPr>
          <a:xfrm>
            <a:off y="3568675" x="6256125"/>
            <a:ext cy="1403399" cx="138300"/>
          </a:xfrm>
          <a:prstGeom prst="upArrow">
            <a:avLst>
              <a:gd fmla="val 50000" name="adj1"/>
              <a:gd fmla="val 50000" name="adj2"/>
            </a:avLst>
          </a:prstGeom>
          <a:solidFill>
            <a:srgbClr val="FF0000"/>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369" name="Shape 369"/>
          <p:cNvSpPr txBox="1"/>
          <p:nvPr/>
        </p:nvSpPr>
        <p:spPr>
          <a:xfrm>
            <a:off y="4972200" x="5400875"/>
            <a:ext cy="370499" cx="1750500"/>
          </a:xfrm>
          <a:prstGeom prst="rect">
            <a:avLst/>
          </a:prstGeom>
          <a:noFill/>
          <a:ln>
            <a:noFill/>
          </a:ln>
        </p:spPr>
        <p:txBody>
          <a:bodyPr bIns="91425" rIns="91425" lIns="91425" tIns="91425" anchor="t" anchorCtr="0">
            <a:noAutofit/>
          </a:bodyPr>
          <a:lstStyle/>
          <a:p>
            <a:pPr>
              <a:spcBef>
                <a:spcPts val="0"/>
              </a:spcBef>
              <a:buNone/>
            </a:pPr>
            <a:r>
              <a:rPr lang="en"/>
              <a:t>Tracking Prism</a:t>
            </a:r>
          </a:p>
        </p:txBody>
      </p:sp>
      <p:sp>
        <p:nvSpPr>
          <p:cNvPr id="370" name="Shape 370"/>
          <p:cNvSpPr txBox="1"/>
          <p:nvPr/>
        </p:nvSpPr>
        <p:spPr>
          <a:xfrm>
            <a:off y="6151725" x="7026887"/>
            <a:ext cy="295199" cx="1405200"/>
          </a:xfrm>
          <a:prstGeom prst="rect">
            <a:avLst/>
          </a:prstGeom>
          <a:noFill/>
          <a:ln>
            <a:noFill/>
          </a:ln>
        </p:spPr>
        <p:txBody>
          <a:bodyPr bIns="91425" rIns="91425" lIns="91425" tIns="91425" anchor="t" anchorCtr="0">
            <a:noAutofit/>
          </a:bodyPr>
          <a:lstStyle/>
          <a:p>
            <a:pPr>
              <a:spcBef>
                <a:spcPts val="0"/>
              </a:spcBef>
              <a:buNone/>
            </a:pPr>
            <a:r>
              <a:rPr lang="en"/>
              <a:t>Leica Station</a:t>
            </a:r>
          </a:p>
        </p:txBody>
      </p:sp>
      <p:pic>
        <p:nvPicPr>
          <p:cNvPr id="371" name="Shape 371"/>
          <p:cNvPicPr preferRelativeResize="0"/>
          <p:nvPr/>
        </p:nvPicPr>
        <p:blipFill rotWithShape="1">
          <a:blip r:embed="rId5">
            <a:alphaModFix/>
          </a:blip>
          <a:srcRect t="0" b="0" r="0" l="0"/>
          <a:stretch/>
        </p:blipFill>
        <p:spPr>
          <a:xfrm>
            <a:off y="2424750" x="2779404"/>
            <a:ext cy="3519700" cx="2738296"/>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y="0" x="0"/>
          <a:ext cy="0" cx="0"/>
          <a:chOff y="0" x="0"/>
          <a:chExt cy="0" cx="0"/>
        </a:xfrm>
      </p:grpSpPr>
      <p:sp>
        <p:nvSpPr>
          <p:cNvPr id="376" name="Shape 376"/>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Localization System</a:t>
            </a:r>
          </a:p>
        </p:txBody>
      </p:sp>
      <p:sp>
        <p:nvSpPr>
          <p:cNvPr id="377" name="Shape 377"/>
          <p:cNvSpPr txBox="1"/>
          <p:nvPr>
            <p:ph idx="1" type="body"/>
          </p:nvPr>
        </p:nvSpPr>
        <p:spPr>
          <a:xfrm>
            <a:off y="1648466" x="377700"/>
            <a:ext cy="4967700" cx="8229600"/>
          </a:xfrm>
          <a:prstGeom prst="rect">
            <a:avLst/>
          </a:prstGeom>
        </p:spPr>
        <p:txBody>
          <a:bodyPr bIns="91425" rIns="91425" lIns="91425" tIns="91425" anchor="t" anchorCtr="0">
            <a:noAutofit/>
          </a:bodyPr>
          <a:lstStyle/>
          <a:p>
            <a:pPr rtl="0">
              <a:spcBef>
                <a:spcPts val="0"/>
              </a:spcBef>
              <a:buNone/>
            </a:pPr>
            <a:r>
              <a:rPr sz="1800" lang="en"/>
              <a:t>Test 1- Distance Test	</a:t>
            </a:r>
            <a:r>
              <a:rPr sz="2400" lang="en"/>
              <a:t>				    </a:t>
            </a:r>
            <a:r>
              <a:rPr sz="1800" lang="en"/>
              <a:t>Test 2- Performance Pass</a:t>
            </a:r>
          </a:p>
          <a:p>
            <a:pPr rtl="0">
              <a:spcBef>
                <a:spcPts val="0"/>
              </a:spcBef>
              <a:buNone/>
            </a:pPr>
            <a:r>
              <a:t/>
            </a:r>
            <a:endParaRPr/>
          </a:p>
          <a:p>
            <a:pPr>
              <a:spcBef>
                <a:spcPts val="0"/>
              </a:spcBef>
              <a:buNone/>
            </a:pPr>
            <a:r>
              <a:t/>
            </a:r>
            <a:endParaRPr/>
          </a:p>
        </p:txBody>
      </p:sp>
      <p:pic>
        <p:nvPicPr>
          <p:cNvPr id="378" name="Shape 378"/>
          <p:cNvPicPr preferRelativeResize="0"/>
          <p:nvPr/>
        </p:nvPicPr>
        <p:blipFill>
          <a:blip r:embed="rId3">
            <a:alphaModFix/>
          </a:blip>
          <a:stretch>
            <a:fillRect/>
          </a:stretch>
        </p:blipFill>
        <p:spPr>
          <a:xfrm>
            <a:off y="2535466" x="103849"/>
            <a:ext cy="3127599" cx="4391948"/>
          </a:xfrm>
          <a:prstGeom prst="rect">
            <a:avLst/>
          </a:prstGeom>
          <a:noFill/>
          <a:ln>
            <a:noFill/>
          </a:ln>
        </p:spPr>
      </p:pic>
      <p:pic>
        <p:nvPicPr>
          <p:cNvPr id="379" name="Shape 379"/>
          <p:cNvPicPr preferRelativeResize="0"/>
          <p:nvPr/>
        </p:nvPicPr>
        <p:blipFill>
          <a:blip r:embed="rId4">
            <a:alphaModFix/>
          </a:blip>
          <a:stretch>
            <a:fillRect/>
          </a:stretch>
        </p:blipFill>
        <p:spPr>
          <a:xfrm>
            <a:off y="2577700" x="4468850"/>
            <a:ext cy="2993924" cx="4148148"/>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y="0" x="0"/>
          <a:ext cy="0" cx="0"/>
          <a:chOff y="0" x="0"/>
          <a:chExt cy="0" cx="0"/>
        </a:xfrm>
      </p:grpSpPr>
      <p:sp>
        <p:nvSpPr>
          <p:cNvPr id="62" name="Shape 62"/>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63" name="Shape 63"/>
          <p:cNvPicPr preferRelativeResize="0"/>
          <p:nvPr/>
        </p:nvPicPr>
        <p:blipFill>
          <a:blip r:embed="rId3">
            <a:alphaModFix/>
          </a:blip>
          <a:stretch>
            <a:fillRect/>
          </a:stretch>
        </p:blipFill>
        <p:spPr>
          <a:xfrm>
            <a:off y="1640825" x="457200"/>
            <a:ext cy="4855786" cx="3703099"/>
          </a:xfrm>
          <a:prstGeom prst="rect">
            <a:avLst/>
          </a:prstGeom>
          <a:noFill/>
          <a:ln>
            <a:noFill/>
          </a:ln>
        </p:spPr>
      </p:pic>
      <p:pic>
        <p:nvPicPr>
          <p:cNvPr id="64" name="Shape 64"/>
          <p:cNvPicPr preferRelativeResize="0"/>
          <p:nvPr/>
        </p:nvPicPr>
        <p:blipFill>
          <a:blip r:embed="rId4">
            <a:alphaModFix/>
          </a:blip>
          <a:stretch>
            <a:fillRect/>
          </a:stretch>
        </p:blipFill>
        <p:spPr>
          <a:xfrm>
            <a:off y="2628179" x="4308175"/>
            <a:ext cy="2881050" cx="4261049"/>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y="0" x="0"/>
          <a:ext cy="0" cx="0"/>
          <a:chOff y="0" x="0"/>
          <a:chExt cy="0" cx="0"/>
        </a:xfrm>
      </p:grpSpPr>
      <p:sp>
        <p:nvSpPr>
          <p:cNvPr id="384" name="Shape 384"/>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Localization System</a:t>
            </a:r>
          </a:p>
        </p:txBody>
      </p:sp>
      <p:sp>
        <p:nvSpPr>
          <p:cNvPr id="385" name="Shape 385"/>
          <p:cNvSpPr txBox="1"/>
          <p:nvPr>
            <p:ph idx="1" type="body"/>
          </p:nvPr>
        </p:nvSpPr>
        <p:spPr>
          <a:xfrm>
            <a:off y="1599733" x="52150"/>
            <a:ext cy="4967700" cx="8229600"/>
          </a:xfrm>
          <a:prstGeom prst="rect">
            <a:avLst/>
          </a:prstGeom>
        </p:spPr>
        <p:txBody>
          <a:bodyPr bIns="91425" rIns="91425" lIns="91425" tIns="91425" anchor="t" anchorCtr="0">
            <a:noAutofit/>
          </a:bodyPr>
          <a:lstStyle/>
          <a:p>
            <a:pPr>
              <a:spcBef>
                <a:spcPts val="0"/>
              </a:spcBef>
              <a:buNone/>
            </a:pPr>
            <a:r>
              <a:rPr sz="2400" lang="en"/>
              <a:t>     </a:t>
            </a:r>
            <a:r>
              <a:rPr sz="1800" lang="en"/>
              <a:t>Test 2- Square Pass1</a:t>
            </a:r>
            <a:r>
              <a:rPr sz="2400" lang="en"/>
              <a:t>			           </a:t>
            </a:r>
            <a:r>
              <a:rPr sz="1800" lang="en"/>
              <a:t>Test 2- Square Pass2</a:t>
            </a:r>
          </a:p>
        </p:txBody>
      </p:sp>
      <p:pic>
        <p:nvPicPr>
          <p:cNvPr id="386" name="Shape 386"/>
          <p:cNvPicPr preferRelativeResize="0"/>
          <p:nvPr/>
        </p:nvPicPr>
        <p:blipFill>
          <a:blip r:embed="rId3">
            <a:alphaModFix/>
          </a:blip>
          <a:stretch>
            <a:fillRect/>
          </a:stretch>
        </p:blipFill>
        <p:spPr>
          <a:xfrm>
            <a:off y="2259333" x="180500"/>
            <a:ext cy="3304175" cx="4608200"/>
          </a:xfrm>
          <a:prstGeom prst="rect">
            <a:avLst/>
          </a:prstGeom>
          <a:noFill/>
          <a:ln>
            <a:noFill/>
          </a:ln>
        </p:spPr>
      </p:pic>
      <p:pic>
        <p:nvPicPr>
          <p:cNvPr id="387" name="Shape 387"/>
          <p:cNvPicPr preferRelativeResize="0"/>
          <p:nvPr/>
        </p:nvPicPr>
        <p:blipFill>
          <a:blip r:embed="rId4">
            <a:alphaModFix/>
          </a:blip>
          <a:stretch>
            <a:fillRect/>
          </a:stretch>
        </p:blipFill>
        <p:spPr>
          <a:xfrm>
            <a:off y="2257874" x="4901475"/>
            <a:ext cy="3304175" cx="4205948"/>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y="0" x="0"/>
          <a:ext cy="0" cx="0"/>
          <a:chOff y="0" x="0"/>
          <a:chExt cy="0" cx="0"/>
        </a:xfrm>
      </p:grpSpPr>
      <p:sp>
        <p:nvSpPr>
          <p:cNvPr id="392" name="Shape 392"/>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Drive System </a:t>
            </a:r>
          </a:p>
        </p:txBody>
      </p:sp>
      <p:sp>
        <p:nvSpPr>
          <p:cNvPr id="393" name="Shape 393"/>
          <p:cNvSpPr txBox="1"/>
          <p:nvPr>
            <p:ph idx="1" type="body"/>
          </p:nvPr>
        </p:nvSpPr>
        <p:spPr>
          <a:xfrm>
            <a:off y="1809183" x="304800"/>
            <a:ext cy="4967700" cx="3496200"/>
          </a:xfrm>
          <a:prstGeom prst="rect">
            <a:avLst/>
          </a:prstGeom>
        </p:spPr>
        <p:txBody>
          <a:bodyPr bIns="91425" rIns="91425" lIns="91425" tIns="91425" anchor="t" anchorCtr="0">
            <a:noAutofit/>
          </a:bodyPr>
          <a:lstStyle/>
          <a:p>
            <a:pPr rtl="0" lvl="0">
              <a:spcBef>
                <a:spcPts val="0"/>
              </a:spcBef>
              <a:buNone/>
            </a:pPr>
            <a:r>
              <a:t/>
            </a:r>
            <a:endParaRPr sz="1800"/>
          </a:p>
          <a:p>
            <a:pPr rtl="0" lvl="0" indent="-342900" marL="457200">
              <a:spcBef>
                <a:spcPts val="0"/>
              </a:spcBef>
              <a:buClr>
                <a:schemeClr val="dk1"/>
              </a:buClr>
              <a:buSzPct val="100000"/>
              <a:buFont typeface="Arial"/>
              <a:buChar char="●"/>
            </a:pPr>
            <a:r>
              <a:rPr sz="1800" lang="en"/>
              <a:t>Can communicate with the RoboteQ motor-controller to drive our base using C++ </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Can tele-operate it using keyboard keys</a:t>
            </a:r>
          </a:p>
          <a:p>
            <a:pPr rtl="0" lvl="0">
              <a:spcBef>
                <a:spcPts val="0"/>
              </a:spcBef>
              <a:buNone/>
            </a:pPr>
            <a:r>
              <a:t/>
            </a:r>
            <a:endParaRPr sz="1400"/>
          </a:p>
          <a:p>
            <a:pPr rtl="0" lvl="0">
              <a:spcBef>
                <a:spcPts val="0"/>
              </a:spcBef>
              <a:buClr>
                <a:schemeClr val="dk1"/>
              </a:buClr>
              <a:buFont typeface="Arial"/>
              <a:buNone/>
            </a:pPr>
            <a:r>
              <a:t/>
            </a:r>
            <a:endParaRPr sz="1400"/>
          </a:p>
          <a:p>
            <a:pPr rtl="0">
              <a:spcBef>
                <a:spcPts val="0"/>
              </a:spcBef>
              <a:buNone/>
            </a:pPr>
            <a:r>
              <a:t/>
            </a:r>
            <a:endParaRPr/>
          </a:p>
          <a:p>
            <a:pPr rtl="0">
              <a:spcBef>
                <a:spcPts val="0"/>
              </a:spcBef>
              <a:buNone/>
            </a:pPr>
            <a:r>
              <a:t/>
            </a:r>
            <a:endParaRPr/>
          </a:p>
          <a:p>
            <a:pPr rtl="0">
              <a:spcBef>
                <a:spcPts val="0"/>
              </a:spcBef>
              <a:buNone/>
            </a:pPr>
            <a:r>
              <a:t/>
            </a:r>
            <a:endParaRPr/>
          </a:p>
          <a:p>
            <a:pPr rtl="0" indent="0" marL="3657600">
              <a:spcBef>
                <a:spcPts val="0"/>
              </a:spcBef>
              <a:buNone/>
            </a:pPr>
            <a:r>
              <a:t/>
            </a:r>
            <a:endParaRPr/>
          </a:p>
          <a:p>
            <a:pPr rtl="0">
              <a:spcBef>
                <a:spcPts val="0"/>
              </a:spcBef>
              <a:buNone/>
            </a:pPr>
            <a:r>
              <a:t/>
            </a:r>
            <a:endParaRPr/>
          </a:p>
          <a:p>
            <a:pPr>
              <a:spcBef>
                <a:spcPts val="0"/>
              </a:spcBef>
              <a:buNone/>
            </a:pPr>
            <a:r>
              <a:rPr lang="en"/>
              <a:t>												</a:t>
            </a:r>
          </a:p>
        </p:txBody>
      </p:sp>
      <p:pic>
        <p:nvPicPr>
          <p:cNvPr id="394" name="Shape 394"/>
          <p:cNvPicPr preferRelativeResize="0"/>
          <p:nvPr/>
        </p:nvPicPr>
        <p:blipFill>
          <a:blip r:embed="rId3">
            <a:alphaModFix/>
          </a:blip>
          <a:stretch>
            <a:fillRect/>
          </a:stretch>
        </p:blipFill>
        <p:spPr>
          <a:xfrm>
            <a:off y="2255013" x="6406225"/>
            <a:ext cy="1794349" cx="2426247"/>
          </a:xfrm>
          <a:prstGeom prst="rect">
            <a:avLst/>
          </a:prstGeom>
          <a:noFill/>
          <a:ln>
            <a:noFill/>
          </a:ln>
        </p:spPr>
      </p:pic>
      <p:sp>
        <p:nvSpPr>
          <p:cNvPr id="395" name="Shape 395"/>
          <p:cNvSpPr txBox="1"/>
          <p:nvPr/>
        </p:nvSpPr>
        <p:spPr>
          <a:xfrm>
            <a:off y="4049366" x="5994850"/>
            <a:ext cy="727500" cx="3248999"/>
          </a:xfrm>
          <a:prstGeom prst="rect">
            <a:avLst/>
          </a:prstGeom>
          <a:noFill/>
          <a:ln>
            <a:noFill/>
          </a:ln>
        </p:spPr>
        <p:txBody>
          <a:bodyPr bIns="91425" rIns="91425" lIns="91425" tIns="91425" anchor="t" anchorCtr="0">
            <a:noAutofit/>
          </a:bodyPr>
          <a:lstStyle/>
          <a:p>
            <a:pPr>
              <a:spcBef>
                <a:spcPts val="0"/>
              </a:spcBef>
              <a:buNone/>
            </a:pPr>
            <a:r>
              <a:rPr lang="en"/>
              <a:t>           RoboteQ Motor-controller</a:t>
            </a:r>
          </a:p>
        </p:txBody>
      </p:sp>
      <p:pic>
        <p:nvPicPr>
          <p:cNvPr id="396" name="Shape 396"/>
          <p:cNvPicPr preferRelativeResize="0"/>
          <p:nvPr/>
        </p:nvPicPr>
        <p:blipFill>
          <a:blip r:embed="rId4">
            <a:alphaModFix/>
          </a:blip>
          <a:stretch>
            <a:fillRect/>
          </a:stretch>
        </p:blipFill>
        <p:spPr>
          <a:xfrm>
            <a:off y="2035283" x="3979985"/>
            <a:ext cy="2952733" cx="2426237"/>
          </a:xfrm>
          <a:prstGeom prst="rect">
            <a:avLst/>
          </a:prstGeom>
          <a:noFill/>
          <a:ln>
            <a:noFill/>
          </a:ln>
        </p:spPr>
      </p:pic>
      <p:sp>
        <p:nvSpPr>
          <p:cNvPr id="397" name="Shape 397"/>
          <p:cNvSpPr txBox="1"/>
          <p:nvPr/>
        </p:nvSpPr>
        <p:spPr>
          <a:xfrm>
            <a:off y="4886416" x="3057550"/>
            <a:ext cy="694800" cx="3973499"/>
          </a:xfrm>
          <a:prstGeom prst="rect">
            <a:avLst/>
          </a:prstGeom>
          <a:noFill/>
          <a:ln>
            <a:noFill/>
          </a:ln>
        </p:spPr>
        <p:txBody>
          <a:bodyPr bIns="91425" rIns="91425" lIns="91425" tIns="91425" anchor="t" anchorCtr="0">
            <a:noAutofit/>
          </a:bodyPr>
          <a:lstStyle/>
          <a:p>
            <a:pPr algn="ctr">
              <a:spcBef>
                <a:spcPts val="0"/>
              </a:spcBef>
              <a:buNone/>
            </a:pPr>
            <a:r>
              <a:rPr lang="en"/>
              <a:t> Robot Base</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y="0" x="0"/>
          <a:ext cy="0" cx="0"/>
          <a:chOff y="0" x="0"/>
          <a:chExt cy="0" cx="0"/>
        </a:xfrm>
      </p:grpSpPr>
      <p:sp>
        <p:nvSpPr>
          <p:cNvPr id="402" name="Shape 402"/>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Drive System</a:t>
            </a:r>
          </a:p>
        </p:txBody>
      </p:sp>
      <p:sp>
        <p:nvSpPr>
          <p:cNvPr id="403" name="Shape 403">
            <a:hlinkClick r:id="rId4"/>
          </p:cNvPr>
          <p:cNvSpPr/>
          <p:nvPr/>
        </p:nvSpPr>
        <p:spPr>
          <a:xfrm>
            <a:off y="2023550" x="980525"/>
            <a:ext cy="3873574" cx="6957324"/>
          </a:xfrm>
          <a:prstGeom prst="rect">
            <a:avLst/>
          </a:prstGeom>
          <a:blipFill>
            <a:blip r:embed="rId5">
              <a:alphaModFix/>
            </a:blip>
            <a:stretch>
              <a:fillRect/>
            </a:stretch>
          </a:blipFill>
          <a:ln>
            <a:noFill/>
          </a:ln>
        </p:spPr>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y="0" x="0"/>
          <a:ext cy="0" cx="0"/>
          <a:chOff y="0" x="0"/>
          <a:chExt cy="0" cx="0"/>
        </a:xfrm>
      </p:grpSpPr>
      <p:sp>
        <p:nvSpPr>
          <p:cNvPr id="408" name="Shape 408"/>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Paint System</a:t>
            </a:r>
          </a:p>
        </p:txBody>
      </p:sp>
      <p:sp>
        <p:nvSpPr>
          <p:cNvPr id="409" name="Shape 409"/>
          <p:cNvSpPr txBox="1"/>
          <p:nvPr>
            <p:ph idx="1" type="body"/>
          </p:nvPr>
        </p:nvSpPr>
        <p:spPr>
          <a:xfrm>
            <a:off y="1417833" x="304800"/>
            <a:ext cy="4967700" cx="4164300"/>
          </a:xfrm>
          <a:prstGeom prst="rect">
            <a:avLst/>
          </a:prstGeom>
        </p:spPr>
        <p:txBody>
          <a:bodyPr bIns="91425" rIns="91425" lIns="91425" tIns="91425" anchor="t" anchorCtr="0">
            <a:noAutofit/>
          </a:bodyPr>
          <a:lstStyle/>
          <a:p>
            <a:pPr rtl="0" lvl="0" indent="-342900" marL="457200">
              <a:spcBef>
                <a:spcPts val="0"/>
              </a:spcBef>
              <a:buClr>
                <a:schemeClr val="dk1"/>
              </a:buClr>
              <a:buSzPct val="100000"/>
              <a:buFont typeface="Arial"/>
              <a:buChar char="●"/>
            </a:pPr>
            <a:r>
              <a:rPr sz="1800" lang="en"/>
              <a:t>Selected major paint system components</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Designed different nozzle in CAD </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Using a waste water pump </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Using washable paint for initial prototype </a:t>
            </a:r>
            <a:r>
              <a:rPr sz="2400" lang="en"/>
              <a:t> </a:t>
            </a:r>
          </a:p>
        </p:txBody>
      </p:sp>
      <p:pic>
        <p:nvPicPr>
          <p:cNvPr id="410" name="Shape 410"/>
          <p:cNvPicPr preferRelativeResize="0"/>
          <p:nvPr/>
        </p:nvPicPr>
        <p:blipFill rotWithShape="1">
          <a:blip r:embed="rId3">
            <a:alphaModFix/>
          </a:blip>
          <a:srcRect t="22460" b="17258" r="0" l="9395"/>
          <a:stretch/>
        </p:blipFill>
        <p:spPr>
          <a:xfrm>
            <a:off y="1948533" x="4468975"/>
            <a:ext cy="1904803" cx="2147099"/>
          </a:xfrm>
          <a:prstGeom prst="rect">
            <a:avLst/>
          </a:prstGeom>
          <a:noFill/>
          <a:ln>
            <a:noFill/>
          </a:ln>
        </p:spPr>
      </p:pic>
      <p:pic>
        <p:nvPicPr>
          <p:cNvPr id="411" name="Shape 411"/>
          <p:cNvPicPr preferRelativeResize="0"/>
          <p:nvPr/>
        </p:nvPicPr>
        <p:blipFill>
          <a:blip r:embed="rId4">
            <a:alphaModFix/>
          </a:blip>
          <a:stretch>
            <a:fillRect/>
          </a:stretch>
        </p:blipFill>
        <p:spPr>
          <a:xfrm>
            <a:off y="2010500" x="6603200"/>
            <a:ext cy="2311400" cx="1839699"/>
          </a:xfrm>
          <a:prstGeom prst="rect">
            <a:avLst/>
          </a:prstGeom>
          <a:noFill/>
          <a:ln>
            <a:noFill/>
          </a:ln>
        </p:spPr>
      </p:pic>
      <p:sp>
        <p:nvSpPr>
          <p:cNvPr id="412" name="Shape 412"/>
          <p:cNvSpPr txBox="1"/>
          <p:nvPr/>
        </p:nvSpPr>
        <p:spPr>
          <a:xfrm>
            <a:off y="1709533" x="3449450"/>
            <a:ext cy="511199" cx="1313100"/>
          </a:xfrm>
          <a:prstGeom prst="rect">
            <a:avLst/>
          </a:prstGeom>
          <a:noFill/>
          <a:ln>
            <a:noFill/>
          </a:ln>
        </p:spPr>
        <p:txBody>
          <a:bodyPr bIns="91425" rIns="91425" lIns="91425" tIns="91425" anchor="t" anchorCtr="0">
            <a:noAutofit/>
          </a:bodyPr>
          <a:lstStyle/>
          <a:p>
            <a:pPr>
              <a:spcBef>
                <a:spcPts val="0"/>
              </a:spcBef>
              <a:buNone/>
            </a:pPr>
            <a:r>
              <a:t/>
            </a:r>
            <a:endParaRPr/>
          </a:p>
        </p:txBody>
      </p:sp>
      <p:sp>
        <p:nvSpPr>
          <p:cNvPr id="413" name="Shape 413"/>
          <p:cNvSpPr txBox="1"/>
          <p:nvPr/>
        </p:nvSpPr>
        <p:spPr>
          <a:xfrm>
            <a:off y="1575316" x="6710375"/>
            <a:ext cy="779700" cx="2147099"/>
          </a:xfrm>
          <a:prstGeom prst="rect">
            <a:avLst/>
          </a:prstGeom>
          <a:noFill/>
          <a:ln>
            <a:noFill/>
          </a:ln>
        </p:spPr>
        <p:txBody>
          <a:bodyPr bIns="91425" rIns="91425" lIns="91425" tIns="91425" anchor="t" anchorCtr="0">
            <a:noAutofit/>
          </a:bodyPr>
          <a:lstStyle/>
          <a:p>
            <a:pPr>
              <a:spcBef>
                <a:spcPts val="0"/>
              </a:spcBef>
              <a:buNone/>
            </a:pPr>
            <a:r>
              <a:rPr lang="en"/>
              <a:t>Nozzle Designs</a:t>
            </a:r>
          </a:p>
        </p:txBody>
      </p:sp>
      <p:sp>
        <p:nvSpPr>
          <p:cNvPr id="414" name="Shape 414"/>
          <p:cNvSpPr txBox="1"/>
          <p:nvPr/>
        </p:nvSpPr>
        <p:spPr>
          <a:xfrm>
            <a:off y="1473733" x="4290375"/>
            <a:ext cy="640499" cx="2397000"/>
          </a:xfrm>
          <a:prstGeom prst="rect">
            <a:avLst/>
          </a:prstGeom>
          <a:noFill/>
          <a:ln>
            <a:noFill/>
          </a:ln>
        </p:spPr>
        <p:txBody>
          <a:bodyPr bIns="91425" rIns="91425" lIns="91425" tIns="91425" anchor="t" anchorCtr="0">
            <a:noAutofit/>
          </a:bodyPr>
          <a:lstStyle/>
          <a:p>
            <a:pPr>
              <a:spcBef>
                <a:spcPts val="0"/>
              </a:spcBef>
              <a:buNone/>
            </a:pPr>
            <a:r>
              <a:rPr lang="en">
                <a:solidFill>
                  <a:schemeClr val="dk1"/>
                </a:solidFill>
              </a:rPr>
              <a:t>DC Paint Pump</a:t>
            </a:r>
            <a:r>
              <a:rPr sz="1800" lang="en">
                <a:solidFill>
                  <a:schemeClr val="dk1"/>
                </a:solidFill>
              </a:rPr>
              <a:t>	</a:t>
            </a:r>
          </a:p>
        </p:txBody>
      </p:sp>
      <p:pic>
        <p:nvPicPr>
          <p:cNvPr id="415" name="Shape 415"/>
          <p:cNvPicPr preferRelativeResize="0"/>
          <p:nvPr/>
        </p:nvPicPr>
        <p:blipFill>
          <a:blip r:embed="rId5">
            <a:alphaModFix/>
          </a:blip>
          <a:stretch>
            <a:fillRect/>
          </a:stretch>
        </p:blipFill>
        <p:spPr>
          <a:xfrm>
            <a:off y="4337233" x="4290375"/>
            <a:ext cy="2311400" cx="1801149"/>
          </a:xfrm>
          <a:prstGeom prst="rect">
            <a:avLst/>
          </a:prstGeom>
          <a:noFill/>
          <a:ln>
            <a:noFill/>
          </a:ln>
        </p:spPr>
      </p:pic>
      <p:sp>
        <p:nvSpPr>
          <p:cNvPr id="416" name="Shape 416"/>
          <p:cNvSpPr txBox="1"/>
          <p:nvPr/>
        </p:nvSpPr>
        <p:spPr>
          <a:xfrm>
            <a:off y="3834733" x="4378625"/>
            <a:ext cy="511199" cx="1903200"/>
          </a:xfrm>
          <a:prstGeom prst="rect">
            <a:avLst/>
          </a:prstGeom>
          <a:noFill/>
          <a:ln>
            <a:noFill/>
          </a:ln>
        </p:spPr>
        <p:txBody>
          <a:bodyPr bIns="91425" rIns="91425" lIns="91425" tIns="91425" anchor="t" anchorCtr="0">
            <a:noAutofit/>
          </a:bodyPr>
          <a:lstStyle/>
          <a:p>
            <a:pPr>
              <a:spcBef>
                <a:spcPts val="0"/>
              </a:spcBef>
              <a:buNone/>
            </a:pPr>
            <a:r>
              <a:rPr lang="en"/>
              <a:t>Washable Paint</a:t>
            </a:r>
          </a:p>
        </p:txBody>
      </p:sp>
      <p:pic>
        <p:nvPicPr>
          <p:cNvPr id="417" name="Shape 417"/>
          <p:cNvPicPr preferRelativeResize="0"/>
          <p:nvPr/>
        </p:nvPicPr>
        <p:blipFill>
          <a:blip r:embed="rId6">
            <a:alphaModFix/>
          </a:blip>
          <a:stretch>
            <a:fillRect/>
          </a:stretch>
        </p:blipFill>
        <p:spPr>
          <a:xfrm>
            <a:off y="4718162" x="7103189"/>
            <a:ext cy="1827423" cx="1184773"/>
          </a:xfrm>
          <a:prstGeom prst="rect">
            <a:avLst/>
          </a:prstGeom>
          <a:noFill/>
          <a:ln>
            <a:noFill/>
          </a:ln>
        </p:spPr>
      </p:pic>
      <p:sp>
        <p:nvSpPr>
          <p:cNvPr id="418" name="Shape 418"/>
          <p:cNvSpPr txBox="1"/>
          <p:nvPr/>
        </p:nvSpPr>
        <p:spPr>
          <a:xfrm>
            <a:off y="4337233" x="6710375"/>
            <a:ext cy="423300" cx="1970399"/>
          </a:xfrm>
          <a:prstGeom prst="rect">
            <a:avLst/>
          </a:prstGeom>
          <a:noFill/>
          <a:ln>
            <a:noFill/>
          </a:ln>
        </p:spPr>
        <p:txBody>
          <a:bodyPr bIns="91425" rIns="91425" lIns="91425" tIns="91425" anchor="t" anchorCtr="0">
            <a:noAutofit/>
          </a:bodyPr>
          <a:lstStyle/>
          <a:p>
            <a:pPr>
              <a:spcBef>
                <a:spcPts val="0"/>
              </a:spcBef>
              <a:buNone/>
            </a:pPr>
            <a:r>
              <a:rPr lang="en"/>
              <a:t>  Paint Can</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y="0" x="0"/>
          <a:ext cy="0" cx="0"/>
          <a:chOff y="0" x="0"/>
          <a:chExt cy="0" cx="0"/>
        </a:xfrm>
      </p:grpSpPr>
      <p:pic>
        <p:nvPicPr>
          <p:cNvPr id="423" name="Shape 423"/>
          <p:cNvPicPr preferRelativeResize="0"/>
          <p:nvPr/>
        </p:nvPicPr>
        <p:blipFill rotWithShape="1">
          <a:blip r:embed="rId3">
            <a:alphaModFix/>
          </a:blip>
          <a:srcRect t="-1700" b="1699" r="0" l="0"/>
          <a:stretch/>
        </p:blipFill>
        <p:spPr>
          <a:xfrm>
            <a:off y="1622433" x="2723025"/>
            <a:ext cy="4484432" cx="3923925"/>
          </a:xfrm>
          <a:prstGeom prst="rect">
            <a:avLst/>
          </a:prstGeom>
          <a:noFill/>
          <a:ln>
            <a:noFill/>
          </a:ln>
        </p:spPr>
      </p:pic>
      <p:sp>
        <p:nvSpPr>
          <p:cNvPr id="424" name="Shape 424"/>
          <p:cNvSpPr txBox="1"/>
          <p:nvPr>
            <p:ph type="title"/>
          </p:nvPr>
        </p:nvSpPr>
        <p:spPr>
          <a:xfrm>
            <a:off y="415804" x="425250"/>
            <a:ext cy="1143299" cx="8229600"/>
          </a:xfrm>
          <a:prstGeom prst="rect">
            <a:avLst/>
          </a:prstGeom>
        </p:spPr>
        <p:txBody>
          <a:bodyPr bIns="91425" rIns="91425" lIns="91425" tIns="91425" anchor="b" anchorCtr="0">
            <a:noAutofit/>
          </a:bodyPr>
          <a:lstStyle/>
          <a:p>
            <a:pPr rtl="0" lvl="0">
              <a:spcBef>
                <a:spcPts val="0"/>
              </a:spcBef>
              <a:buNone/>
            </a:pPr>
            <a:r>
              <a:rPr lang="en"/>
              <a:t>Mechanical Design</a:t>
            </a:r>
          </a:p>
        </p:txBody>
      </p:sp>
      <p:pic>
        <p:nvPicPr>
          <p:cNvPr id="425" name="Shape 425"/>
          <p:cNvPicPr preferRelativeResize="0"/>
          <p:nvPr/>
        </p:nvPicPr>
        <p:blipFill rotWithShape="1">
          <a:blip r:embed="rId4">
            <a:alphaModFix/>
          </a:blip>
          <a:srcRect t="13497" b="23371" r="7867" l="17130"/>
          <a:stretch/>
        </p:blipFill>
        <p:spPr>
          <a:xfrm>
            <a:off y="3553066" x="6922200"/>
            <a:ext cy="2447931" cx="1970475"/>
          </a:xfrm>
          <a:prstGeom prst="rect">
            <a:avLst/>
          </a:prstGeom>
          <a:noFill/>
          <a:ln>
            <a:noFill/>
          </a:ln>
        </p:spPr>
      </p:pic>
      <p:sp>
        <p:nvSpPr>
          <p:cNvPr id="426" name="Shape 426"/>
          <p:cNvSpPr txBox="1"/>
          <p:nvPr/>
        </p:nvSpPr>
        <p:spPr>
          <a:xfrm>
            <a:off y="6175133" x="7379425"/>
            <a:ext cy="238799" cx="1970399"/>
          </a:xfrm>
          <a:prstGeom prst="rect">
            <a:avLst/>
          </a:prstGeom>
          <a:noFill/>
          <a:ln>
            <a:noFill/>
          </a:ln>
        </p:spPr>
        <p:txBody>
          <a:bodyPr bIns="91425" rIns="91425" lIns="91425" tIns="91425" anchor="t" anchorCtr="0">
            <a:noAutofit/>
          </a:bodyPr>
          <a:lstStyle/>
          <a:p>
            <a:pPr>
              <a:spcBef>
                <a:spcPts val="0"/>
              </a:spcBef>
              <a:buNone/>
            </a:pPr>
            <a:r>
              <a:rPr lang="en"/>
              <a:t>Chassis  </a:t>
            </a:r>
          </a:p>
        </p:txBody>
      </p:sp>
      <p:sp>
        <p:nvSpPr>
          <p:cNvPr id="427" name="Shape 427"/>
          <p:cNvSpPr txBox="1"/>
          <p:nvPr/>
        </p:nvSpPr>
        <p:spPr>
          <a:xfrm>
            <a:off y="1622433" x="0"/>
            <a:ext cy="4179900" cx="3222300"/>
          </a:xfrm>
          <a:prstGeom prst="rect">
            <a:avLst/>
          </a:prstGeom>
          <a:noFill/>
          <a:ln>
            <a:noFill/>
          </a:ln>
        </p:spPr>
        <p:txBody>
          <a:bodyPr bIns="91425" rIns="91425" lIns="91425" tIns="91425" anchor="t" anchorCtr="0">
            <a:noAutofit/>
          </a:bodyPr>
          <a:lstStyle/>
          <a:p>
            <a:pPr rtl="0" lvl="0" indent="-342900" marL="457200">
              <a:spcBef>
                <a:spcPts val="0"/>
              </a:spcBef>
              <a:buClr>
                <a:srgbClr val="000000"/>
              </a:buClr>
              <a:buSzPct val="100000"/>
              <a:buFont typeface="Arial"/>
              <a:buChar char="●"/>
            </a:pPr>
            <a:r>
              <a:rPr sz="1800" lang="en"/>
              <a:t>Designed a CAD model </a:t>
            </a:r>
          </a:p>
          <a:p>
            <a:pPr rtl="0" lvl="0">
              <a:spcBef>
                <a:spcPts val="0"/>
              </a:spcBef>
              <a:buNone/>
            </a:pPr>
            <a:r>
              <a:t/>
            </a:r>
            <a:endParaRPr sz="1800"/>
          </a:p>
          <a:p>
            <a:pPr lvl="0" indent="-342900" marL="457200">
              <a:spcBef>
                <a:spcPts val="0"/>
              </a:spcBef>
              <a:buClr>
                <a:srgbClr val="000000"/>
              </a:buClr>
              <a:buSzPct val="100000"/>
              <a:buFont typeface="Arial"/>
              <a:buChar char="●"/>
            </a:pPr>
            <a:r>
              <a:rPr sz="1800" lang="en"/>
              <a:t>Built the chassis needed to mount electronics</a:t>
            </a:r>
          </a:p>
        </p:txBody>
      </p:sp>
      <p:sp>
        <p:nvSpPr>
          <p:cNvPr id="428" name="Shape 428"/>
          <p:cNvSpPr txBox="1"/>
          <p:nvPr/>
        </p:nvSpPr>
        <p:spPr>
          <a:xfrm>
            <a:off y="6170300" x="3722275"/>
            <a:ext cy="488399" cx="3110400"/>
          </a:xfrm>
          <a:prstGeom prst="rect">
            <a:avLst/>
          </a:prstGeom>
          <a:noFill/>
          <a:ln>
            <a:noFill/>
          </a:ln>
        </p:spPr>
        <p:txBody>
          <a:bodyPr bIns="91425" rIns="91425" lIns="91425" tIns="91425" anchor="t" anchorCtr="0">
            <a:noAutofit/>
          </a:bodyPr>
          <a:lstStyle/>
          <a:p>
            <a:pPr>
              <a:spcBef>
                <a:spcPts val="0"/>
              </a:spcBef>
              <a:buNone/>
            </a:pPr>
            <a:r>
              <a:rPr lang="en"/>
              <a:t>CAD design of FielDroid</a:t>
            </a:r>
          </a:p>
        </p:txBody>
      </p:sp>
      <p:pic>
        <p:nvPicPr>
          <p:cNvPr id="429" name="Shape 429"/>
          <p:cNvPicPr preferRelativeResize="0"/>
          <p:nvPr/>
        </p:nvPicPr>
        <p:blipFill>
          <a:blip r:embed="rId5">
            <a:alphaModFix/>
          </a:blip>
          <a:stretch>
            <a:fillRect/>
          </a:stretch>
        </p:blipFill>
        <p:spPr>
          <a:xfrm>
            <a:off y="3955800" x="457612"/>
            <a:ext cy="2447933" cx="2043500"/>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y="0" x="0"/>
          <a:ext cy="0" cx="0"/>
          <a:chOff y="0" x="0"/>
          <a:chExt cy="0" cx="0"/>
        </a:xfrm>
      </p:grpSpPr>
      <p:sp>
        <p:nvSpPr>
          <p:cNvPr id="434" name="Shape 434"/>
          <p:cNvSpPr txBox="1"/>
          <p:nvPr>
            <p:ph idx="1" type="body"/>
          </p:nvPr>
        </p:nvSpPr>
        <p:spPr>
          <a:xfrm>
            <a:off y="1199616" x="150625"/>
            <a:ext cy="4967700" cx="5407199"/>
          </a:xfrm>
          <a:prstGeom prst="rect">
            <a:avLst/>
          </a:prstGeom>
        </p:spPr>
        <p:txBody>
          <a:bodyPr bIns="91425" rIns="91425" lIns="91425" tIns="91425" anchor="t" anchorCtr="0">
            <a:noAutofit/>
          </a:bodyPr>
          <a:lstStyle/>
          <a:p>
            <a:pPr rtl="0" lvl="0" indent="-228600" marL="457200">
              <a:spcBef>
                <a:spcPts val="0"/>
              </a:spcBef>
              <a:buNone/>
            </a:pPr>
            <a:r>
              <a:t/>
            </a:r>
            <a:endParaRPr sz="1800"/>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Using 3DR radios to establish  communication between the survey gun station and robot</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Can configure the firmware of the radios to set BPS, Net ID, Frequency Range, Transmission Power, etc</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Two-way communication is complex with 3DR radios</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Trying to establish one-way communication</a:t>
            </a:r>
          </a:p>
        </p:txBody>
      </p:sp>
      <p:pic>
        <p:nvPicPr>
          <p:cNvPr id="435" name="Shape 435"/>
          <p:cNvPicPr preferRelativeResize="0"/>
          <p:nvPr/>
        </p:nvPicPr>
        <p:blipFill rotWithShape="1">
          <a:blip r:embed="rId3">
            <a:alphaModFix/>
          </a:blip>
          <a:srcRect t="0" b="0" r="4436" l="51547"/>
          <a:stretch/>
        </p:blipFill>
        <p:spPr>
          <a:xfrm>
            <a:off y="3837133" x="7073175"/>
            <a:ext cy="2558933" cx="2070825"/>
          </a:xfrm>
          <a:prstGeom prst="rect">
            <a:avLst/>
          </a:prstGeom>
          <a:noFill/>
          <a:ln>
            <a:noFill/>
          </a:ln>
        </p:spPr>
      </p:pic>
      <p:pic>
        <p:nvPicPr>
          <p:cNvPr id="436" name="Shape 436"/>
          <p:cNvPicPr preferRelativeResize="0"/>
          <p:nvPr/>
        </p:nvPicPr>
        <p:blipFill rotWithShape="1">
          <a:blip r:embed="rId3">
            <a:alphaModFix/>
          </a:blip>
          <a:srcRect t="0" b="0" r="67425" l="0"/>
          <a:stretch/>
        </p:blipFill>
        <p:spPr>
          <a:xfrm>
            <a:off y="3837133" x="5563000"/>
            <a:ext cy="2650366" cx="1532524"/>
          </a:xfrm>
          <a:prstGeom prst="rect">
            <a:avLst/>
          </a:prstGeom>
          <a:noFill/>
          <a:ln>
            <a:noFill/>
          </a:ln>
        </p:spPr>
      </p:pic>
      <p:sp>
        <p:nvSpPr>
          <p:cNvPr id="437" name="Shape 437"/>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Communication System</a:t>
            </a:r>
          </a:p>
        </p:txBody>
      </p:sp>
      <p:pic>
        <p:nvPicPr>
          <p:cNvPr id="438" name="Shape 438"/>
          <p:cNvPicPr preferRelativeResize="0"/>
          <p:nvPr/>
        </p:nvPicPr>
        <p:blipFill>
          <a:blip r:embed="rId4">
            <a:alphaModFix/>
          </a:blip>
          <a:stretch>
            <a:fillRect/>
          </a:stretch>
        </p:blipFill>
        <p:spPr>
          <a:xfrm>
            <a:off y="1586266" x="6870400"/>
            <a:ext cy="2447333" cx="2070824"/>
          </a:xfrm>
          <a:prstGeom prst="rect">
            <a:avLst/>
          </a:prstGeom>
          <a:noFill/>
          <a:ln>
            <a:noFill/>
          </a:ln>
        </p:spPr>
      </p:pic>
      <p:sp>
        <p:nvSpPr>
          <p:cNvPr id="439" name="Shape 439"/>
          <p:cNvSpPr txBox="1"/>
          <p:nvPr/>
        </p:nvSpPr>
        <p:spPr>
          <a:xfrm>
            <a:off y="1428233" x="6630050"/>
            <a:ext cy="857699" cx="2890500"/>
          </a:xfrm>
          <a:prstGeom prst="rect">
            <a:avLst/>
          </a:prstGeom>
          <a:noFill/>
          <a:ln>
            <a:noFill/>
          </a:ln>
        </p:spPr>
        <p:txBody>
          <a:bodyPr bIns="91425" rIns="91425" lIns="91425" tIns="91425" anchor="t" anchorCtr="0">
            <a:noAutofit/>
          </a:bodyPr>
          <a:lstStyle/>
          <a:p>
            <a:pPr>
              <a:spcBef>
                <a:spcPts val="0"/>
              </a:spcBef>
              <a:buNone/>
            </a:pPr>
            <a:r>
              <a:rPr sz="1800" lang="en">
                <a:solidFill>
                  <a:schemeClr val="dk1"/>
                </a:solidFill>
              </a:rPr>
              <a:t>915MHz 3DR radios</a:t>
            </a:r>
          </a:p>
        </p:txBody>
      </p:sp>
      <p:sp>
        <p:nvSpPr>
          <p:cNvPr id="440" name="Shape 440"/>
          <p:cNvSpPr txBox="1"/>
          <p:nvPr/>
        </p:nvSpPr>
        <p:spPr>
          <a:xfrm>
            <a:off y="6233733" x="4753400"/>
            <a:ext cy="305999" cx="4560600"/>
          </a:xfrm>
          <a:prstGeom prst="rect">
            <a:avLst/>
          </a:prstGeom>
          <a:noFill/>
          <a:ln>
            <a:noFill/>
          </a:ln>
        </p:spPr>
        <p:txBody>
          <a:bodyPr bIns="91425" rIns="91425" lIns="91425" tIns="91425" anchor="t" anchorCtr="0">
            <a:noAutofit/>
          </a:bodyPr>
          <a:lstStyle/>
          <a:p>
            <a:pPr>
              <a:spcBef>
                <a:spcPts val="0"/>
              </a:spcBef>
              <a:buNone/>
            </a:pPr>
            <a:r>
              <a:rPr lang="en"/>
              <a:t>                   Transmitter radio       	Receiver radio</a:t>
            </a:r>
          </a:p>
        </p:txBody>
      </p:sp>
      <p:pic>
        <p:nvPicPr>
          <p:cNvPr id="441" name="Shape 441"/>
          <p:cNvPicPr preferRelativeResize="0"/>
          <p:nvPr/>
        </p:nvPicPr>
        <p:blipFill rotWithShape="1">
          <a:blip r:embed="rId5">
            <a:alphaModFix/>
          </a:blip>
          <a:srcRect t="0" b="1312" r="0" l="0"/>
          <a:stretch/>
        </p:blipFill>
        <p:spPr>
          <a:xfrm>
            <a:off y="1433425" x="232201"/>
            <a:ext cy="5184475" cx="8823799"/>
          </a:xfrm>
          <a:prstGeom prst="rect">
            <a:avLst/>
          </a:prstGeom>
          <a:noFill/>
          <a:ln>
            <a:noFill/>
          </a:ln>
        </p:spPr>
      </p:pic>
      <p:sp>
        <p:nvSpPr>
          <p:cNvPr id="442" name="Shape 442"/>
          <p:cNvSpPr txBox="1"/>
          <p:nvPr/>
        </p:nvSpPr>
        <p:spPr>
          <a:xfrm rot="10800000" flipH="1">
            <a:off y="5329120" x="3591550"/>
            <a:ext cy="58200" cx="1763400"/>
          </a:xfrm>
          <a:prstGeom prst="rect">
            <a:avLst/>
          </a:prstGeom>
          <a:noFill/>
          <a:ln>
            <a:noFill/>
          </a:ln>
        </p:spPr>
        <p:txBody>
          <a:bodyPr bIns="91425" rIns="91425" lIns="91425" tIns="91425" anchor="t" anchorCtr="0">
            <a:noAutofit/>
          </a:bodyPr>
          <a:lstStyle/>
          <a:p>
            <a:pPr rtl="0" lvl="0">
              <a:spcBef>
                <a:spcPts val="0"/>
              </a:spcBef>
              <a:buNone/>
            </a:pPr>
            <a:r>
              <a:t/>
            </a:r>
            <a:endParaRP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1000"/>
                                        <p:tgtEl>
                                          <p:spTgt spid="441"/>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xit" nodeType="clickEffect">
                                  <p:stCondLst>
                                    <p:cond delay="0"/>
                                  </p:stCondLst>
                                  <p:childTnLst>
                                    <p:anim calcmode="lin" valueType="num">
                                      <p:cBhvr additive="base">
                                        <p:cTn dur="1"/>
                                        <p:tgtEl>
                                          <p:spTgt spid="441"/>
                                        </p:tgtEl>
                                        <p:attrNameLst>
                                          <p:attrName>ppt_x</p:attrName>
                                        </p:attrNameLst>
                                      </p:cBhvr>
                                      <p:tavLst>
                                        <p:tav tm="0" fmla="">
                                          <p:val>
                                            <p:strVal val="#ppt_x"/>
                                          </p:val>
                                        </p:tav>
                                        <p:tav tm="100000" fmla="">
                                          <p:val>
                                            <p:strVal val="#ppt_x-1"/>
                                          </p:val>
                                        </p:tav>
                                      </p:tavLst>
                                    </p:anim>
                                    <p:set>
                                      <p:cBhvr>
                                        <p:cTn dur="1" fill="hold">
                                          <p:stCondLst>
                                            <p:cond delay="0"/>
                                          </p:stCondLst>
                                        </p:cTn>
                                        <p:tgtEl>
                                          <p:spTgt spid="4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y="0" x="0"/>
          <a:ext cy="0" cx="0"/>
          <a:chOff y="0" x="0"/>
          <a:chExt cy="0" cx="0"/>
        </a:xfrm>
      </p:grpSpPr>
      <p:sp>
        <p:nvSpPr>
          <p:cNvPr id="447" name="Shape 447"/>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Power System</a:t>
            </a:r>
          </a:p>
        </p:txBody>
      </p:sp>
      <p:sp>
        <p:nvSpPr>
          <p:cNvPr id="448" name="Shape 448"/>
          <p:cNvSpPr txBox="1"/>
          <p:nvPr>
            <p:ph idx="1" type="body"/>
          </p:nvPr>
        </p:nvSpPr>
        <p:spPr>
          <a:xfrm>
            <a:off y="1417833" x="457200"/>
            <a:ext cy="4967700" cx="4581599"/>
          </a:xfrm>
          <a:prstGeom prst="rect">
            <a:avLst/>
          </a:prstGeom>
        </p:spPr>
        <p:txBody>
          <a:bodyPr bIns="91425" rIns="91425" lIns="91425" tIns="91425" anchor="t" anchorCtr="0">
            <a:noAutofit/>
          </a:bodyPr>
          <a:lstStyle/>
          <a:p>
            <a:pPr rtl="0" lvl="0" indent="-342900" marL="457200">
              <a:spcBef>
                <a:spcPts val="0"/>
              </a:spcBef>
              <a:buClr>
                <a:schemeClr val="dk1"/>
              </a:buClr>
              <a:buSzPct val="100000"/>
              <a:buFont typeface="Arial"/>
              <a:buChar char="●"/>
            </a:pPr>
            <a:r>
              <a:rPr sz="1800" lang="en"/>
              <a:t>Developed the schematic</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Chose components </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Currently working on the layout</a:t>
            </a:r>
          </a:p>
          <a:p>
            <a:pPr>
              <a:spcBef>
                <a:spcPts val="0"/>
              </a:spcBef>
              <a:buNone/>
            </a:pPr>
            <a:r>
              <a:t/>
            </a:r>
            <a:endParaRPr sz="1800"/>
          </a:p>
        </p:txBody>
      </p:sp>
      <p:pic>
        <p:nvPicPr>
          <p:cNvPr id="449" name="Shape 449"/>
          <p:cNvPicPr preferRelativeResize="0"/>
          <p:nvPr/>
        </p:nvPicPr>
        <p:blipFill rotWithShape="1">
          <a:blip r:embed="rId3">
            <a:alphaModFix/>
          </a:blip>
          <a:srcRect t="14313" b="12767" r="0" l="0"/>
          <a:stretch/>
        </p:blipFill>
        <p:spPr>
          <a:xfrm>
            <a:off y="1720083" x="4490175"/>
            <a:ext cy="1792234" cx="1843500"/>
          </a:xfrm>
          <a:prstGeom prst="rect">
            <a:avLst/>
          </a:prstGeom>
          <a:noFill/>
          <a:ln>
            <a:noFill/>
          </a:ln>
        </p:spPr>
      </p:pic>
      <p:pic>
        <p:nvPicPr>
          <p:cNvPr id="450" name="Shape 450"/>
          <p:cNvPicPr preferRelativeResize="0"/>
          <p:nvPr/>
        </p:nvPicPr>
        <p:blipFill rotWithShape="1">
          <a:blip r:embed="rId4">
            <a:alphaModFix/>
          </a:blip>
          <a:srcRect t="24210" b="16056" r="0" l="0"/>
          <a:stretch/>
        </p:blipFill>
        <p:spPr>
          <a:xfrm>
            <a:off y="4143433" x="4337775"/>
            <a:ext cy="2106199" cx="2035599"/>
          </a:xfrm>
          <a:prstGeom prst="rect">
            <a:avLst/>
          </a:prstGeom>
          <a:noFill/>
          <a:ln>
            <a:noFill/>
          </a:ln>
        </p:spPr>
      </p:pic>
      <p:sp>
        <p:nvSpPr>
          <p:cNvPr id="451" name="Shape 451"/>
          <p:cNvSpPr txBox="1"/>
          <p:nvPr/>
        </p:nvSpPr>
        <p:spPr>
          <a:xfrm>
            <a:off y="3562300" x="4810200"/>
            <a:ext cy="564299" cx="1408799"/>
          </a:xfrm>
          <a:prstGeom prst="rect">
            <a:avLst/>
          </a:prstGeom>
          <a:noFill/>
          <a:ln>
            <a:noFill/>
          </a:ln>
        </p:spPr>
        <p:txBody>
          <a:bodyPr bIns="91425" rIns="91425" lIns="91425" tIns="91425" anchor="t" anchorCtr="0">
            <a:noAutofit/>
          </a:bodyPr>
          <a:lstStyle/>
          <a:p>
            <a:pPr>
              <a:spcBef>
                <a:spcPts val="0"/>
              </a:spcBef>
              <a:buNone/>
            </a:pPr>
            <a:r>
              <a:rPr lang="en"/>
              <a:t>5V relay</a:t>
            </a:r>
          </a:p>
        </p:txBody>
      </p:sp>
      <p:sp>
        <p:nvSpPr>
          <p:cNvPr id="452" name="Shape 452"/>
          <p:cNvSpPr txBox="1"/>
          <p:nvPr/>
        </p:nvSpPr>
        <p:spPr>
          <a:xfrm>
            <a:off y="6099233" x="5001775"/>
            <a:ext cy="759900" cx="1180799"/>
          </a:xfrm>
          <a:prstGeom prst="rect">
            <a:avLst/>
          </a:prstGeom>
          <a:noFill/>
          <a:ln>
            <a:noFill/>
          </a:ln>
        </p:spPr>
        <p:txBody>
          <a:bodyPr bIns="91425" rIns="91425" lIns="91425" tIns="91425" anchor="t" anchorCtr="0">
            <a:noAutofit/>
          </a:bodyPr>
          <a:lstStyle/>
          <a:p>
            <a:pPr rtl="0">
              <a:spcBef>
                <a:spcPts val="0"/>
              </a:spcBef>
              <a:buNone/>
            </a:pPr>
            <a:r>
              <a:rPr lang="en"/>
              <a:t>12V relay</a:t>
            </a:r>
          </a:p>
          <a:p>
            <a:pPr>
              <a:spcBef>
                <a:spcPts val="0"/>
              </a:spcBef>
              <a:buNone/>
            </a:pPr>
            <a:r>
              <a:t/>
            </a:r>
            <a:endParaRPr/>
          </a:p>
        </p:txBody>
      </p:sp>
      <p:sp>
        <p:nvSpPr>
          <p:cNvPr id="453" name="Shape 453"/>
          <p:cNvSpPr txBox="1"/>
          <p:nvPr/>
        </p:nvSpPr>
        <p:spPr>
          <a:xfrm>
            <a:off y="5764725" x="861400"/>
            <a:ext cy="347099" cx="2231100"/>
          </a:xfrm>
          <a:prstGeom prst="rect">
            <a:avLst/>
          </a:prstGeom>
          <a:noFill/>
          <a:ln>
            <a:noFill/>
          </a:ln>
        </p:spPr>
        <p:txBody>
          <a:bodyPr bIns="91425" rIns="91425" lIns="91425" tIns="91425" anchor="t" anchorCtr="0">
            <a:noAutofit/>
          </a:bodyPr>
          <a:lstStyle/>
          <a:p>
            <a:pPr>
              <a:spcBef>
                <a:spcPts val="0"/>
              </a:spcBef>
              <a:buNone/>
            </a:pPr>
            <a:r>
              <a:rPr lang="en"/>
              <a:t>Voltage regulators</a:t>
            </a:r>
          </a:p>
        </p:txBody>
      </p:sp>
      <p:pic>
        <p:nvPicPr>
          <p:cNvPr id="454" name="Shape 454"/>
          <p:cNvPicPr preferRelativeResize="0"/>
          <p:nvPr/>
        </p:nvPicPr>
        <p:blipFill>
          <a:blip r:embed="rId5">
            <a:alphaModFix/>
          </a:blip>
          <a:stretch>
            <a:fillRect/>
          </a:stretch>
        </p:blipFill>
        <p:spPr>
          <a:xfrm>
            <a:off y="1594566" x="6501755"/>
            <a:ext cy="1579650" cx="2104094"/>
          </a:xfrm>
          <a:prstGeom prst="rect">
            <a:avLst/>
          </a:prstGeom>
          <a:noFill/>
          <a:ln>
            <a:noFill/>
          </a:ln>
        </p:spPr>
      </p:pic>
      <p:sp>
        <p:nvSpPr>
          <p:cNvPr id="455" name="Shape 455"/>
          <p:cNvSpPr txBox="1"/>
          <p:nvPr/>
        </p:nvSpPr>
        <p:spPr>
          <a:xfrm>
            <a:off y="3564533" x="6071775"/>
            <a:ext cy="489600" cx="2569200"/>
          </a:xfrm>
          <a:prstGeom prst="rect">
            <a:avLst/>
          </a:prstGeom>
          <a:noFill/>
          <a:ln>
            <a:noFill/>
          </a:ln>
        </p:spPr>
        <p:txBody>
          <a:bodyPr bIns="91425" rIns="91425" lIns="91425" tIns="91425" anchor="t" anchorCtr="0">
            <a:noAutofit/>
          </a:bodyPr>
          <a:lstStyle/>
          <a:p>
            <a:pPr>
              <a:spcBef>
                <a:spcPts val="0"/>
              </a:spcBef>
              <a:buNone/>
            </a:pPr>
            <a:r>
              <a:rPr lang="en"/>
              <a:t>7.4V,6.6A Li-ion  Batteries</a:t>
            </a:r>
          </a:p>
        </p:txBody>
      </p:sp>
      <p:pic>
        <p:nvPicPr>
          <p:cNvPr id="456" name="Shape 456"/>
          <p:cNvPicPr preferRelativeResize="0"/>
          <p:nvPr/>
        </p:nvPicPr>
        <p:blipFill>
          <a:blip r:embed="rId6">
            <a:alphaModFix/>
          </a:blip>
          <a:stretch>
            <a:fillRect/>
          </a:stretch>
        </p:blipFill>
        <p:spPr>
          <a:xfrm>
            <a:off y="4141766" x="6603700"/>
            <a:ext cy="1574204" cx="2035599"/>
          </a:xfrm>
          <a:prstGeom prst="rect">
            <a:avLst/>
          </a:prstGeom>
          <a:noFill/>
          <a:ln>
            <a:noFill/>
          </a:ln>
        </p:spPr>
      </p:pic>
      <p:sp>
        <p:nvSpPr>
          <p:cNvPr id="457" name="Shape 457"/>
          <p:cNvSpPr txBox="1"/>
          <p:nvPr/>
        </p:nvSpPr>
        <p:spPr>
          <a:xfrm>
            <a:off y="6131700" x="6390700"/>
            <a:ext cy="305999" cx="2326199"/>
          </a:xfrm>
          <a:prstGeom prst="rect">
            <a:avLst/>
          </a:prstGeom>
          <a:noFill/>
          <a:ln>
            <a:noFill/>
          </a:ln>
        </p:spPr>
        <p:txBody>
          <a:bodyPr bIns="91425" rIns="91425" lIns="91425" tIns="91425" anchor="t" anchorCtr="0">
            <a:noAutofit/>
          </a:bodyPr>
          <a:lstStyle/>
          <a:p>
            <a:pPr>
              <a:spcBef>
                <a:spcPts val="0"/>
              </a:spcBef>
              <a:buNone/>
            </a:pPr>
            <a:r>
              <a:rPr lang="en"/>
              <a:t>2-Pin molex connectors</a:t>
            </a:r>
          </a:p>
        </p:txBody>
      </p:sp>
      <p:pic>
        <p:nvPicPr>
          <p:cNvPr id="458" name="Shape 458"/>
          <p:cNvPicPr preferRelativeResize="0"/>
          <p:nvPr/>
        </p:nvPicPr>
        <p:blipFill>
          <a:blip r:embed="rId7">
            <a:alphaModFix/>
          </a:blip>
          <a:stretch>
            <a:fillRect/>
          </a:stretch>
        </p:blipFill>
        <p:spPr>
          <a:xfrm>
            <a:off y="4164825" x="457200"/>
            <a:ext cy="1663699" cx="2794000"/>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 name="Shape 462"/>
        <p:cNvGrpSpPr/>
        <p:nvPr/>
      </p:nvGrpSpPr>
      <p:grpSpPr>
        <a:xfrm>
          <a:off y="0" x="0"/>
          <a:ext cy="0" cx="0"/>
          <a:chOff y="0" x="0"/>
          <a:chExt cy="0" cx="0"/>
        </a:xfrm>
      </p:grpSpPr>
      <p:sp>
        <p:nvSpPr>
          <p:cNvPr id="463" name="Shape 463"/>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Power Board Schematic</a:t>
            </a:r>
          </a:p>
        </p:txBody>
      </p:sp>
      <p:pic>
        <p:nvPicPr>
          <p:cNvPr id="464" name="Shape 464"/>
          <p:cNvPicPr preferRelativeResize="0"/>
          <p:nvPr/>
        </p:nvPicPr>
        <p:blipFill>
          <a:blip r:embed="rId3">
            <a:alphaModFix/>
          </a:blip>
          <a:stretch>
            <a:fillRect/>
          </a:stretch>
        </p:blipFill>
        <p:spPr>
          <a:xfrm>
            <a:off y="1640350" x="452200"/>
            <a:ext cy="5168349" cx="8229600"/>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8" name="Shape 468"/>
        <p:cNvGrpSpPr/>
        <p:nvPr/>
      </p:nvGrpSpPr>
      <p:grpSpPr>
        <a:xfrm>
          <a:off y="0" x="0"/>
          <a:ext cy="0" cx="0"/>
          <a:chOff y="0" x="0"/>
          <a:chExt cy="0" cx="0"/>
        </a:xfrm>
      </p:grpSpPr>
      <p:sp>
        <p:nvSpPr>
          <p:cNvPr id="469" name="Shape 469"/>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Work Breakdown Structure</a:t>
            </a:r>
          </a:p>
        </p:txBody>
      </p:sp>
      <p:pic>
        <p:nvPicPr>
          <p:cNvPr id="470" name="Shape 470"/>
          <p:cNvPicPr preferRelativeResize="0"/>
          <p:nvPr/>
        </p:nvPicPr>
        <p:blipFill>
          <a:blip r:embed="rId3">
            <a:alphaModFix/>
          </a:blip>
          <a:stretch>
            <a:fillRect/>
          </a:stretch>
        </p:blipFill>
        <p:spPr>
          <a:xfrm>
            <a:off y="2232833" x="251625"/>
            <a:ext cy="2801674" cx="8640748"/>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4" name="Shape 474"/>
        <p:cNvGrpSpPr/>
        <p:nvPr/>
      </p:nvGrpSpPr>
      <p:grpSpPr>
        <a:xfrm>
          <a:off y="0" x="0"/>
          <a:ext cy="0" cx="0"/>
          <a:chOff y="0" x="0"/>
          <a:chExt cy="0" cx="0"/>
        </a:xfrm>
      </p:grpSpPr>
      <p:sp>
        <p:nvSpPr>
          <p:cNvPr id="475" name="Shape 475"/>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Work Breakdown Structure</a:t>
            </a:r>
          </a:p>
        </p:txBody>
      </p:sp>
      <p:pic>
        <p:nvPicPr>
          <p:cNvPr id="476" name="Shape 476"/>
          <p:cNvPicPr preferRelativeResize="0"/>
          <p:nvPr/>
        </p:nvPicPr>
        <p:blipFill>
          <a:blip r:embed="rId3">
            <a:alphaModFix/>
          </a:blip>
          <a:stretch>
            <a:fillRect/>
          </a:stretch>
        </p:blipFill>
        <p:spPr>
          <a:xfrm>
            <a:off y="1964951" x="189450"/>
            <a:ext cy="4164546" cx="889139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y="0" x="0"/>
          <a:ext cy="0" cx="0"/>
          <a:chOff y="0" x="0"/>
          <a:chExt cy="0" cx="0"/>
        </a:xfrm>
      </p:grpSpPr>
      <p:sp>
        <p:nvSpPr>
          <p:cNvPr id="69" name="Shape 69"/>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70" name="Shape 70"/>
          <p:cNvPicPr preferRelativeResize="0"/>
          <p:nvPr/>
        </p:nvPicPr>
        <p:blipFill>
          <a:blip r:embed="rId3">
            <a:alphaModFix/>
          </a:blip>
          <a:stretch>
            <a:fillRect/>
          </a:stretch>
        </p:blipFill>
        <p:spPr>
          <a:xfrm>
            <a:off y="1648127" x="1481512"/>
            <a:ext cy="4747725" cx="6180975"/>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y="0" x="0"/>
          <a:ext cy="0" cx="0"/>
          <a:chOff y="0" x="0"/>
          <a:chExt cy="0" cx="0"/>
        </a:xfrm>
      </p:grpSpPr>
      <p:sp>
        <p:nvSpPr>
          <p:cNvPr id="481" name="Shape 481"/>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Schedule</a:t>
            </a:r>
          </a:p>
        </p:txBody>
      </p:sp>
      <p:pic>
        <p:nvPicPr>
          <p:cNvPr id="482" name="Shape 482"/>
          <p:cNvPicPr preferRelativeResize="0"/>
          <p:nvPr/>
        </p:nvPicPr>
        <p:blipFill>
          <a:blip r:embed="rId3">
            <a:alphaModFix/>
          </a:blip>
          <a:stretch>
            <a:fillRect/>
          </a:stretch>
        </p:blipFill>
        <p:spPr>
          <a:xfrm>
            <a:off y="1999294" x="0"/>
            <a:ext cy="3931510" cx="9143998"/>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y="0" x="0"/>
          <a:ext cy="0" cx="0"/>
          <a:chOff y="0" x="0"/>
          <a:chExt cy="0" cx="0"/>
        </a:xfrm>
      </p:grpSpPr>
      <p:sp>
        <p:nvSpPr>
          <p:cNvPr id="487" name="Shape 487"/>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Schedule</a:t>
            </a:r>
          </a:p>
        </p:txBody>
      </p:sp>
      <p:pic>
        <p:nvPicPr>
          <p:cNvPr id="488" name="Shape 488"/>
          <p:cNvPicPr preferRelativeResize="0"/>
          <p:nvPr/>
        </p:nvPicPr>
        <p:blipFill>
          <a:blip r:embed="rId3">
            <a:alphaModFix/>
          </a:blip>
          <a:stretch>
            <a:fillRect/>
          </a:stretch>
        </p:blipFill>
        <p:spPr>
          <a:xfrm>
            <a:off y="2340494" x="0"/>
            <a:ext cy="3470960" cx="9144001"/>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y="0" x="0"/>
          <a:ext cy="0" cx="0"/>
          <a:chOff y="0" x="0"/>
          <a:chExt cy="0" cx="0"/>
        </a:xfrm>
      </p:grpSpPr>
      <p:sp>
        <p:nvSpPr>
          <p:cNvPr id="493" name="Shape 493"/>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Schedule</a:t>
            </a:r>
          </a:p>
        </p:txBody>
      </p:sp>
      <p:pic>
        <p:nvPicPr>
          <p:cNvPr id="494" name="Shape 494"/>
          <p:cNvPicPr preferRelativeResize="0"/>
          <p:nvPr/>
        </p:nvPicPr>
        <p:blipFill>
          <a:blip r:embed="rId3">
            <a:alphaModFix/>
          </a:blip>
          <a:stretch>
            <a:fillRect/>
          </a:stretch>
        </p:blipFill>
        <p:spPr>
          <a:xfrm>
            <a:off y="1931860" x="0"/>
            <a:ext cy="4103380" cx="9144000"/>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y="0" x="0"/>
          <a:ext cy="0" cx="0"/>
          <a:chOff y="0" x="0"/>
          <a:chExt cy="0" cx="0"/>
        </a:xfrm>
      </p:grpSpPr>
      <p:sp>
        <p:nvSpPr>
          <p:cNvPr id="499" name="Shape 499"/>
          <p:cNvSpPr/>
          <p:nvPr/>
        </p:nvSpPr>
        <p:spPr>
          <a:xfrm>
            <a:off y="2623525" x="771300"/>
            <a:ext cy="3902399" cx="3645599"/>
          </a:xfrm>
          <a:prstGeom prst="rect">
            <a:avLst/>
          </a:prstGeom>
          <a:solidFill>
            <a:srgbClr val="DD7E6B"/>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500" name="Shape 500"/>
          <p:cNvSpPr txBox="1"/>
          <p:nvPr/>
        </p:nvSpPr>
        <p:spPr>
          <a:xfrm>
            <a:off y="3285750" x="1651650"/>
            <a:ext cy="302099" cx="447899"/>
          </a:xfrm>
          <a:prstGeom prst="rect">
            <a:avLst/>
          </a:prstGeom>
          <a:noFill/>
          <a:ln>
            <a:noFill/>
          </a:ln>
        </p:spPr>
        <p:txBody>
          <a:bodyPr bIns="91425" rIns="91425" lIns="91425" tIns="91425" anchor="t" anchorCtr="0">
            <a:noAutofit/>
          </a:bodyPr>
          <a:lstStyle/>
          <a:p>
            <a:pPr rtl="0" lvl="0">
              <a:spcBef>
                <a:spcPts val="0"/>
              </a:spcBef>
              <a:buNone/>
            </a:pPr>
            <a:r>
              <a:rPr lang="en"/>
              <a:t>10’</a:t>
            </a:r>
          </a:p>
        </p:txBody>
      </p:sp>
      <p:sp>
        <p:nvSpPr>
          <p:cNvPr id="501" name="Shape 501"/>
          <p:cNvSpPr/>
          <p:nvPr/>
        </p:nvSpPr>
        <p:spPr>
          <a:xfrm>
            <a:off y="3546233" x="1648950"/>
            <a:ext cy="2086500" cx="55800"/>
          </a:xfrm>
          <a:prstGeom prst="upDownArrow">
            <a:avLst>
              <a:gd fmla="val 40328" name="adj1"/>
              <a:gd fmla="val 75012" name="adj2"/>
            </a:avLst>
          </a:prstGeom>
          <a:solidFill>
            <a:srgbClr val="000000"/>
          </a:solidFill>
          <a:ln w="9525" cap="flat">
            <a:solidFill>
              <a:srgbClr val="000000"/>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502" name="Shape 502"/>
          <p:cNvSpPr/>
          <p:nvPr/>
        </p:nvSpPr>
        <p:spPr>
          <a:xfrm>
            <a:off y="3317600" x="1583125"/>
            <a:ext cy="2427900" cx="1915799"/>
          </a:xfrm>
          <a:prstGeom prst="rect">
            <a:avLst/>
          </a:prstGeom>
          <a:solidFill>
            <a:srgbClr val="DD7E6B"/>
          </a:solidFill>
          <a:ln w="114300" cap="flat">
            <a:solidFill>
              <a:srgbClr val="FFFFFF"/>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503" name="Shape 503"/>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Fall Validation Experiment</a:t>
            </a:r>
          </a:p>
        </p:txBody>
      </p:sp>
      <p:sp>
        <p:nvSpPr>
          <p:cNvPr id="504" name="Shape 504"/>
          <p:cNvSpPr txBox="1"/>
          <p:nvPr/>
        </p:nvSpPr>
        <p:spPr>
          <a:xfrm>
            <a:off y="1612266" x="5206200"/>
            <a:ext cy="4896900" cx="3480599"/>
          </a:xfrm>
          <a:prstGeom prst="rect">
            <a:avLst/>
          </a:prstGeom>
          <a:noFill/>
          <a:ln w="38100" cap="flat">
            <a:solidFill>
              <a:srgbClr val="FFFFFF"/>
            </a:solidFill>
            <a:prstDash val="solid"/>
            <a:round/>
            <a:headEnd w="med" len="med" type="none"/>
            <a:tailEnd w="med" len="med" type="none"/>
          </a:ln>
        </p:spPr>
        <p:txBody>
          <a:bodyPr bIns="91425" rIns="91425" lIns="91425" tIns="91425" anchor="t" anchorCtr="0">
            <a:noAutofit/>
          </a:bodyPr>
          <a:lstStyle/>
          <a:p>
            <a:pPr rtl="0">
              <a:spcBef>
                <a:spcPts val="0"/>
              </a:spcBef>
              <a:buNone/>
            </a:pPr>
            <a:r>
              <a:rPr sz="2100" lang="en">
                <a:solidFill>
                  <a:schemeClr val="dk1"/>
                </a:solidFill>
              </a:rPr>
              <a:t>Where: Inside the FRC</a:t>
            </a:r>
          </a:p>
          <a:p>
            <a:pPr rtl="0">
              <a:spcBef>
                <a:spcPts val="0"/>
              </a:spcBef>
              <a:buNone/>
            </a:pPr>
            <a:r>
              <a:rPr sz="2100" lang="en">
                <a:solidFill>
                  <a:schemeClr val="dk1"/>
                </a:solidFill>
              </a:rPr>
              <a:t>When: November 24th</a:t>
            </a:r>
          </a:p>
          <a:p>
            <a:pPr rtl="0">
              <a:spcBef>
                <a:spcPts val="0"/>
              </a:spcBef>
              <a:buNone/>
            </a:pPr>
            <a:r>
              <a:t/>
            </a:r>
            <a:endParaRPr sz="2100">
              <a:solidFill>
                <a:schemeClr val="dk1"/>
              </a:solidFill>
            </a:endParaRPr>
          </a:p>
          <a:p>
            <a:pPr rtl="0" lvl="0" indent="0" marL="0">
              <a:spcBef>
                <a:spcPts val="0"/>
              </a:spcBef>
              <a:buSzPct val="85714"/>
              <a:buNone/>
            </a:pPr>
            <a:r>
              <a:rPr sz="2100" lang="en">
                <a:solidFill>
                  <a:schemeClr val="dk1"/>
                </a:solidFill>
              </a:rPr>
              <a:t>What will this show?</a:t>
            </a:r>
          </a:p>
          <a:p>
            <a:pPr rtl="0" lvl="0" indent="-361950" marL="457200">
              <a:spcBef>
                <a:spcPts val="0"/>
              </a:spcBef>
              <a:buClr>
                <a:schemeClr val="dk1"/>
              </a:buClr>
              <a:buSzPct val="100000"/>
              <a:buFont typeface="Arial"/>
              <a:buChar char="●"/>
            </a:pPr>
            <a:r>
              <a:rPr sz="2100" lang="en">
                <a:solidFill>
                  <a:schemeClr val="dk1"/>
                </a:solidFill>
              </a:rPr>
              <a:t>Demonstrate a rectangle being painted to prove our method</a:t>
            </a:r>
          </a:p>
          <a:p>
            <a:pPr rtl="0" lvl="0" indent="-361950" marL="457200">
              <a:spcBef>
                <a:spcPts val="0"/>
              </a:spcBef>
              <a:buClr>
                <a:schemeClr val="dk1"/>
              </a:buClr>
              <a:buSzPct val="100000"/>
              <a:buFont typeface="Arial"/>
              <a:buChar char="●"/>
            </a:pPr>
            <a:r>
              <a:rPr sz="2100" lang="en">
                <a:solidFill>
                  <a:schemeClr val="dk1"/>
                </a:solidFill>
              </a:rPr>
              <a:t>Localization data will gauge system quality (Speed, Accuracy, Efficiency, etc.)</a:t>
            </a:r>
          </a:p>
          <a:p>
            <a:pPr rtl="0" lvl="0" indent="-361950" marL="457200">
              <a:spcBef>
                <a:spcPts val="0"/>
              </a:spcBef>
              <a:buClr>
                <a:schemeClr val="dk1"/>
              </a:buClr>
              <a:buSzPct val="100000"/>
              <a:buFont typeface="Arial"/>
              <a:buChar char="●"/>
            </a:pPr>
            <a:r>
              <a:rPr sz="2100" lang="en">
                <a:solidFill>
                  <a:schemeClr val="dk1"/>
                </a:solidFill>
              </a:rPr>
              <a:t>Paint system validation</a:t>
            </a:r>
          </a:p>
        </p:txBody>
      </p:sp>
      <p:sp>
        <p:nvSpPr>
          <p:cNvPr id="505" name="Shape 505"/>
          <p:cNvSpPr txBox="1"/>
          <p:nvPr>
            <p:ph idx="1" type="body"/>
          </p:nvPr>
        </p:nvSpPr>
        <p:spPr>
          <a:xfrm>
            <a:off y="1520175" x="921950"/>
            <a:ext cy="757499" cx="3480599"/>
          </a:xfrm>
          <a:prstGeom prst="rect">
            <a:avLst/>
          </a:prstGeom>
        </p:spPr>
        <p:txBody>
          <a:bodyPr bIns="91425" rIns="91425" lIns="91425" tIns="91425" anchor="t" anchorCtr="0">
            <a:noAutofit/>
          </a:bodyPr>
          <a:lstStyle/>
          <a:p>
            <a:pPr rtl="0" lvl="0">
              <a:spcBef>
                <a:spcPts val="0"/>
              </a:spcBef>
              <a:buNone/>
            </a:pPr>
            <a:r>
              <a:rPr lang="en"/>
              <a:t>Paint a Rectangle</a:t>
            </a:r>
          </a:p>
        </p:txBody>
      </p:sp>
      <p:sp>
        <p:nvSpPr>
          <p:cNvPr id="506" name="Shape 506"/>
          <p:cNvSpPr/>
          <p:nvPr/>
        </p:nvSpPr>
        <p:spPr>
          <a:xfrm rot="5400000">
            <a:off y="2133899" x="2468999"/>
            <a:ext cy="2042100" cx="152399"/>
          </a:xfrm>
          <a:prstGeom prst="upDownArrow">
            <a:avLst>
              <a:gd fmla="val 40328" name="adj1"/>
              <a:gd fmla="val 75012" name="adj2"/>
            </a:avLst>
          </a:prstGeom>
          <a:solidFill>
            <a:srgbClr val="000000"/>
          </a:solidFill>
          <a:ln>
            <a:noFill/>
          </a:ln>
        </p:spPr>
        <p:txBody>
          <a:bodyPr bIns="91425" rIns="91425" lIns="91425" tIns="91425" anchor="ctr" anchorCtr="0">
            <a:noAutofit/>
          </a:bodyPr>
          <a:lstStyle/>
          <a:p>
            <a:pPr>
              <a:spcBef>
                <a:spcPts val="0"/>
              </a:spcBef>
              <a:buNone/>
            </a:pPr>
            <a:r>
              <a:t/>
            </a:r>
            <a:endParaRPr/>
          </a:p>
        </p:txBody>
      </p:sp>
      <p:sp>
        <p:nvSpPr>
          <p:cNvPr id="507" name="Shape 507"/>
          <p:cNvSpPr/>
          <p:nvPr/>
        </p:nvSpPr>
        <p:spPr>
          <a:xfrm>
            <a:off y="2610225" x="560264"/>
            <a:ext cy="3902399" cx="151500"/>
          </a:xfrm>
          <a:prstGeom prst="upDownArrow">
            <a:avLst>
              <a:gd fmla="val 40328" name="adj1"/>
              <a:gd fmla="val 75012" name="adj2"/>
            </a:avLst>
          </a:prstGeom>
          <a:solidFill>
            <a:srgbClr val="000000"/>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508" name="Shape 508"/>
          <p:cNvSpPr/>
          <p:nvPr/>
        </p:nvSpPr>
        <p:spPr>
          <a:xfrm rot="5400000">
            <a:off y="679440" x="2504925"/>
            <a:ext cy="3643499" cx="185999"/>
          </a:xfrm>
          <a:prstGeom prst="upDownArrow">
            <a:avLst>
              <a:gd fmla="val 40328" name="adj1"/>
              <a:gd fmla="val 75012" name="adj2"/>
            </a:avLst>
          </a:prstGeom>
          <a:solidFill>
            <a:srgbClr val="000000"/>
          </a:solidFill>
          <a:ln>
            <a:noFill/>
          </a:ln>
        </p:spPr>
        <p:txBody>
          <a:bodyPr bIns="91425" rIns="91425" lIns="91425" tIns="91425" anchor="ctr" anchorCtr="0">
            <a:noAutofit/>
          </a:bodyPr>
          <a:lstStyle/>
          <a:p>
            <a:pPr>
              <a:spcBef>
                <a:spcPts val="0"/>
              </a:spcBef>
              <a:buNone/>
            </a:pPr>
            <a:r>
              <a:t/>
            </a:r>
            <a:endParaRPr/>
          </a:p>
        </p:txBody>
      </p:sp>
      <p:sp>
        <p:nvSpPr>
          <p:cNvPr id="509" name="Shape 509"/>
          <p:cNvSpPr txBox="1"/>
          <p:nvPr/>
        </p:nvSpPr>
        <p:spPr>
          <a:xfrm>
            <a:off y="2758825" x="2310925"/>
            <a:ext cy="402899" cx="624000"/>
          </a:xfrm>
          <a:prstGeom prst="rect">
            <a:avLst/>
          </a:prstGeom>
          <a:noFill/>
          <a:ln>
            <a:noFill/>
          </a:ln>
        </p:spPr>
        <p:txBody>
          <a:bodyPr bIns="91425" rIns="91425" lIns="91425" tIns="91425" anchor="t" anchorCtr="0">
            <a:noAutofit/>
          </a:bodyPr>
          <a:lstStyle/>
          <a:p>
            <a:pPr>
              <a:spcBef>
                <a:spcPts val="0"/>
              </a:spcBef>
              <a:buNone/>
            </a:pPr>
            <a:r>
              <a:rPr sz="1800" lang="en"/>
              <a:t>12’</a:t>
            </a:r>
          </a:p>
        </p:txBody>
      </p:sp>
      <p:sp>
        <p:nvSpPr>
          <p:cNvPr id="510" name="Shape 510"/>
          <p:cNvSpPr txBox="1"/>
          <p:nvPr/>
        </p:nvSpPr>
        <p:spPr>
          <a:xfrm>
            <a:off y="2111625" x="2240879"/>
            <a:ext cy="302099" cx="624000"/>
          </a:xfrm>
          <a:prstGeom prst="rect">
            <a:avLst/>
          </a:prstGeom>
          <a:noFill/>
          <a:ln>
            <a:noFill/>
          </a:ln>
        </p:spPr>
        <p:txBody>
          <a:bodyPr bIns="91425" rIns="91425" lIns="91425" tIns="91425" anchor="t" anchorCtr="0">
            <a:noAutofit/>
          </a:bodyPr>
          <a:lstStyle/>
          <a:p>
            <a:pPr rtl="0" lvl="0">
              <a:spcBef>
                <a:spcPts val="0"/>
              </a:spcBef>
              <a:buNone/>
            </a:pPr>
            <a:r>
              <a:rPr sz="1800" lang="en"/>
              <a:t>18’</a:t>
            </a:r>
          </a:p>
        </p:txBody>
      </p:sp>
      <p:sp>
        <p:nvSpPr>
          <p:cNvPr id="511" name="Shape 511"/>
          <p:cNvSpPr txBox="1"/>
          <p:nvPr/>
        </p:nvSpPr>
        <p:spPr>
          <a:xfrm>
            <a:off y="4330175" x="152400"/>
            <a:ext cy="402899" cx="624000"/>
          </a:xfrm>
          <a:prstGeom prst="rect">
            <a:avLst/>
          </a:prstGeom>
          <a:noFill/>
          <a:ln>
            <a:noFill/>
          </a:ln>
        </p:spPr>
        <p:txBody>
          <a:bodyPr bIns="91425" rIns="91425" lIns="91425" tIns="91425" anchor="t" anchorCtr="0">
            <a:noAutofit/>
          </a:bodyPr>
          <a:lstStyle/>
          <a:p>
            <a:pPr rtl="0" lvl="0">
              <a:spcBef>
                <a:spcPts val="0"/>
              </a:spcBef>
              <a:buNone/>
            </a:pPr>
            <a:r>
              <a:rPr sz="1800" lang="en"/>
              <a:t>24’</a:t>
            </a:r>
          </a:p>
        </p:txBody>
      </p:sp>
      <p:sp>
        <p:nvSpPr>
          <p:cNvPr id="512" name="Shape 512"/>
          <p:cNvSpPr txBox="1"/>
          <p:nvPr/>
        </p:nvSpPr>
        <p:spPr>
          <a:xfrm>
            <a:off y="4206625" x="863125"/>
            <a:ext cy="402899" cx="624000"/>
          </a:xfrm>
          <a:prstGeom prst="rect">
            <a:avLst/>
          </a:prstGeom>
          <a:noFill/>
          <a:ln>
            <a:noFill/>
          </a:ln>
        </p:spPr>
        <p:txBody>
          <a:bodyPr bIns="91425" rIns="91425" lIns="91425" tIns="91425" anchor="t" anchorCtr="0">
            <a:noAutofit/>
          </a:bodyPr>
          <a:lstStyle/>
          <a:p>
            <a:pPr rtl="0" lvl="0">
              <a:spcBef>
                <a:spcPts val="0"/>
              </a:spcBef>
              <a:buNone/>
            </a:pPr>
            <a:r>
              <a:rPr sz="1800" lang="en"/>
              <a:t>16’</a:t>
            </a:r>
          </a:p>
        </p:txBody>
      </p:sp>
      <p:sp>
        <p:nvSpPr>
          <p:cNvPr id="513" name="Shape 513"/>
          <p:cNvSpPr/>
          <p:nvPr/>
        </p:nvSpPr>
        <p:spPr>
          <a:xfrm>
            <a:off y="3239775" x="1290650"/>
            <a:ext cy="2505600" cx="152399"/>
          </a:xfrm>
          <a:prstGeom prst="upDownArrow">
            <a:avLst>
              <a:gd fmla="val 40328" name="adj1"/>
              <a:gd fmla="val 75012" name="adj2"/>
            </a:avLst>
          </a:prstGeom>
          <a:solidFill>
            <a:srgbClr val="000000"/>
          </a:solidFill>
          <a:ln>
            <a:noFill/>
          </a:ln>
        </p:spPr>
        <p:txBody>
          <a:bodyPr bIns="91425" rIns="91425" lIns="91425" tIns="91425" anchor="ctr" anchorCtr="0">
            <a:noAutofit/>
          </a:bodyPr>
          <a:lstStyle/>
          <a:p>
            <a:pPr>
              <a:spcBef>
                <a:spcPts val="0"/>
              </a:spcBef>
              <a:buNone/>
            </a:pPr>
            <a:r>
              <a:t/>
            </a:r>
            <a:endParaRPr/>
          </a:p>
        </p:txBody>
      </p:sp>
      <p:cxnSp>
        <p:nvCxnSpPr>
          <p:cNvPr id="514" name="Shape 514"/>
          <p:cNvCxnSpPr>
            <a:endCxn id="502" idx="1"/>
          </p:cNvCxnSpPr>
          <p:nvPr/>
        </p:nvCxnSpPr>
        <p:spPr>
          <a:xfrm flipH="1">
            <a:off y="4526450" x="1583125"/>
            <a:ext cy="5100" cx="1922100"/>
          </a:xfrm>
          <a:prstGeom prst="straightConnector1">
            <a:avLst/>
          </a:prstGeom>
          <a:noFill/>
          <a:ln w="114300" cap="flat">
            <a:solidFill>
              <a:srgbClr val="FFFFFF"/>
            </a:solidFill>
            <a:prstDash val="solid"/>
            <a:round/>
            <a:headEnd w="lg" len="lg" type="none"/>
            <a:tailEnd w="lg" len="lg" type="none"/>
          </a:ln>
        </p:spPr>
      </p:cxn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y="0" x="0"/>
          <a:ext cy="0" cx="0"/>
          <a:chOff y="0" x="0"/>
          <a:chExt cy="0" cx="0"/>
        </a:xfrm>
      </p:grpSpPr>
      <p:sp>
        <p:nvSpPr>
          <p:cNvPr id="519" name="Shape 519"/>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Spring Validation Experiment</a:t>
            </a:r>
          </a:p>
        </p:txBody>
      </p:sp>
      <p:sp>
        <p:nvSpPr>
          <p:cNvPr id="520" name="Shape 520"/>
          <p:cNvSpPr txBox="1"/>
          <p:nvPr/>
        </p:nvSpPr>
        <p:spPr>
          <a:xfrm>
            <a:off y="1612275" x="4873600"/>
            <a:ext cy="4896900" cx="4270200"/>
          </a:xfrm>
          <a:prstGeom prst="rect">
            <a:avLst/>
          </a:prstGeom>
          <a:noFill/>
          <a:ln w="38100" cap="flat">
            <a:solidFill>
              <a:srgbClr val="FFFFFF"/>
            </a:solidFill>
            <a:prstDash val="solid"/>
            <a:round/>
            <a:headEnd w="med" len="med" type="none"/>
            <a:tailEnd w="med" len="med" type="none"/>
          </a:ln>
        </p:spPr>
        <p:txBody>
          <a:bodyPr bIns="91425" rIns="91425" lIns="91425" tIns="91425" anchor="t" anchorCtr="0">
            <a:noAutofit/>
          </a:bodyPr>
          <a:lstStyle/>
          <a:p>
            <a:pPr rtl="0" lvl="0">
              <a:spcBef>
                <a:spcPts val="0"/>
              </a:spcBef>
              <a:buNone/>
            </a:pPr>
            <a:r>
              <a:rPr sz="2100" lang="en">
                <a:solidFill>
                  <a:schemeClr val="dk1"/>
                </a:solidFill>
              </a:rPr>
              <a:t>Where: TBD (Hagen’s Back Yard)</a:t>
            </a:r>
          </a:p>
          <a:p>
            <a:pPr rtl="0" lvl="0">
              <a:spcBef>
                <a:spcPts val="0"/>
              </a:spcBef>
              <a:buNone/>
            </a:pPr>
            <a:r>
              <a:rPr sz="2100" lang="en">
                <a:solidFill>
                  <a:schemeClr val="dk1"/>
                </a:solidFill>
              </a:rPr>
              <a:t>When: TBD (May 2014)</a:t>
            </a:r>
          </a:p>
          <a:p>
            <a:pPr rtl="0" lvl="0">
              <a:spcBef>
                <a:spcPts val="0"/>
              </a:spcBef>
              <a:buNone/>
            </a:pPr>
            <a:r>
              <a:t/>
            </a:r>
            <a:endParaRPr sz="2100">
              <a:solidFill>
                <a:schemeClr val="dk1"/>
              </a:solidFill>
            </a:endParaRPr>
          </a:p>
          <a:p>
            <a:pPr rtl="0" lvl="0" indent="0" marL="0">
              <a:spcBef>
                <a:spcPts val="0"/>
              </a:spcBef>
              <a:buSzPct val="85714"/>
              <a:buNone/>
            </a:pPr>
            <a:r>
              <a:rPr sz="2100" lang="en">
                <a:solidFill>
                  <a:schemeClr val="dk1"/>
                </a:solidFill>
              </a:rPr>
              <a:t>What will this show?</a:t>
            </a:r>
          </a:p>
          <a:p>
            <a:pPr rtl="0" lvl="0" indent="-361950" marL="457200">
              <a:spcBef>
                <a:spcPts val="0"/>
              </a:spcBef>
              <a:buClr>
                <a:schemeClr val="dk1"/>
              </a:buClr>
              <a:buSzPct val="100000"/>
              <a:buFont typeface="Arial"/>
              <a:buChar char="●"/>
            </a:pPr>
            <a:r>
              <a:rPr sz="2100" lang="en">
                <a:solidFill>
                  <a:schemeClr val="dk1"/>
                </a:solidFill>
              </a:rPr>
              <a:t>Time lapsed video demonstrating ability to paint regulation fields</a:t>
            </a:r>
          </a:p>
          <a:p>
            <a:pPr rtl="0" lvl="0" indent="-361950" marL="457200">
              <a:spcBef>
                <a:spcPts val="0"/>
              </a:spcBef>
              <a:buClr>
                <a:schemeClr val="dk1"/>
              </a:buClr>
              <a:buSzPct val="100000"/>
              <a:buFont typeface="Arial"/>
              <a:buChar char="●"/>
            </a:pPr>
            <a:r>
              <a:rPr sz="2100" lang="en">
                <a:solidFill>
                  <a:schemeClr val="dk1"/>
                </a:solidFill>
              </a:rPr>
              <a:t>Localization data and resource monitoring will verify speed, accuracy, and efficiency</a:t>
            </a:r>
          </a:p>
          <a:p>
            <a:pPr rtl="0" lvl="0" indent="-361950" marL="457200">
              <a:spcBef>
                <a:spcPts val="0"/>
              </a:spcBef>
              <a:buClr>
                <a:schemeClr val="dk1"/>
              </a:buClr>
              <a:buSzPct val="100000"/>
              <a:buFont typeface="Arial"/>
              <a:buChar char="●"/>
            </a:pPr>
            <a:r>
              <a:rPr sz="2100" lang="en">
                <a:solidFill>
                  <a:schemeClr val="dk1"/>
                </a:solidFill>
              </a:rPr>
              <a:t>Validate our systems effectiveness in it’s intended environment</a:t>
            </a:r>
          </a:p>
        </p:txBody>
      </p:sp>
      <p:sp>
        <p:nvSpPr>
          <p:cNvPr id="521" name="Shape 521"/>
          <p:cNvSpPr txBox="1"/>
          <p:nvPr>
            <p:ph idx="1" type="body"/>
          </p:nvPr>
        </p:nvSpPr>
        <p:spPr>
          <a:xfrm>
            <a:off y="1737445" x="428350"/>
            <a:ext cy="757499" cx="4270200"/>
          </a:xfrm>
          <a:prstGeom prst="rect">
            <a:avLst/>
          </a:prstGeom>
        </p:spPr>
        <p:txBody>
          <a:bodyPr bIns="91425" rIns="91425" lIns="91425" tIns="91425" anchor="t" anchorCtr="0">
            <a:noAutofit/>
          </a:bodyPr>
          <a:lstStyle/>
          <a:p>
            <a:pPr rtl="0" lvl="0">
              <a:spcBef>
                <a:spcPts val="0"/>
              </a:spcBef>
              <a:buNone/>
            </a:pPr>
            <a:r>
              <a:rPr lang="en"/>
              <a:t>Paint a soccer field</a:t>
            </a:r>
          </a:p>
        </p:txBody>
      </p:sp>
      <p:pic>
        <p:nvPicPr>
          <p:cNvPr id="522" name="Shape 522"/>
          <p:cNvPicPr preferRelativeResize="0"/>
          <p:nvPr/>
        </p:nvPicPr>
        <p:blipFill>
          <a:blip r:embed="rId4">
            <a:alphaModFix/>
          </a:blip>
          <a:stretch>
            <a:fillRect/>
          </a:stretch>
        </p:blipFill>
        <p:spPr>
          <a:xfrm>
            <a:off y="2814422" x="428350"/>
            <a:ext cy="3186601" cx="4270200"/>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y="0" x="0"/>
          <a:ext cy="0" cx="0"/>
          <a:chOff y="0" x="0"/>
          <a:chExt cy="0" cx="0"/>
        </a:xfrm>
      </p:grpSpPr>
      <p:sp>
        <p:nvSpPr>
          <p:cNvPr id="527" name="Shape 527"/>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Budget</a:t>
            </a:r>
          </a:p>
        </p:txBody>
      </p:sp>
      <p:graphicFrame>
        <p:nvGraphicFramePr>
          <p:cNvPr id="528" name="Shape 528"/>
          <p:cNvGraphicFramePr/>
          <p:nvPr/>
        </p:nvGraphicFramePr>
        <p:xfrm>
          <a:off y="1658243" x="112512"/>
          <a:ext cy="3000000" cx="3000000"/>
        </p:xfrm>
        <a:graphic>
          <a:graphicData uri="http://schemas.openxmlformats.org/drawingml/2006/table">
            <a:tbl>
              <a:tblPr>
                <a:noFill/>
                <a:tableStyleId>{7DF1D207-BEBB-4FCB-A135-7800C40BA376}</a:tableStyleId>
              </a:tblPr>
              <a:tblGrid>
                <a:gridCol w="257150"/>
                <a:gridCol w="1518375"/>
                <a:gridCol w="2743500"/>
                <a:gridCol w="736825"/>
                <a:gridCol w="1257900"/>
                <a:gridCol w="1087100"/>
                <a:gridCol w="1318100"/>
              </a:tblGrid>
              <a:tr h="452550">
                <a:tc>
                  <a:txBody>
                    <a:bodyPr>
                      <a:noAutofit/>
                    </a:bodyPr>
                    <a:lstStyle/>
                    <a:p>
                      <a:pPr rtl="0" lvl="0">
                        <a:spcBef>
                          <a:spcPts val="0"/>
                        </a:spcBef>
                        <a:buNone/>
                      </a:pPr>
                      <a:r>
                        <a:t/>
                      </a:r>
                      <a:endParaRPr sz="1900"/>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Item</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Description</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Quantity</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Predicted Cost</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Actual Cost</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Notes</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r>
              <a:tr h="444375">
                <a:tc>
                  <a:txBody>
                    <a:bodyPr>
                      <a:noAutofit/>
                    </a:bodyPr>
                    <a:lstStyle/>
                    <a:p>
                      <a:pPr algn="r" rtl="0" lvl="0">
                        <a:lnSpc>
                          <a:spcPct val="115000"/>
                        </a:lnSpc>
                        <a:spcBef>
                          <a:spcPts val="0"/>
                        </a:spcBef>
                        <a:buNone/>
                      </a:pPr>
                      <a:r>
                        <a:rPr sz="1300" lang="en"/>
                        <a:t>1</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Robot Total Station</a:t>
                      </a:r>
                    </a:p>
                  </a:txBody>
                  <a:tcPr marR="28575" marB="25400" marT="25400" anchor="b" marL="28575">
                    <a:lnL w="9525" cap="flat">
                      <a:solidFill>
                        <a:srgbClr val="000000"/>
                      </a:solidFill>
                      <a:prstDash val="solid"/>
                      <a:round/>
                      <a:headEnd w="med" len="med" type="none"/>
                      <a:tailEnd w="med" len="med" type="none"/>
                    </a:lnL>
                    <a:lnT w="9525" cap="flat">
                      <a:solidFill>
                        <a:srgbClr val="000000"/>
                      </a:solidFill>
                      <a:prstDash val="solid"/>
                      <a:round/>
                      <a:headEnd w="med" len="med" type="none"/>
                      <a:tailEnd w="med" len="med" type="none"/>
                    </a:lnT>
                    <a:solidFill>
                      <a:srgbClr val="D9EAD3"/>
                    </a:solidFill>
                  </a:tcPr>
                </a:tc>
                <a:tc>
                  <a:txBody>
                    <a:bodyPr>
                      <a:noAutofit/>
                    </a:bodyPr>
                    <a:lstStyle/>
                    <a:p>
                      <a:pPr rtl="0" lvl="0">
                        <a:lnSpc>
                          <a:spcPct val="115000"/>
                        </a:lnSpc>
                        <a:spcBef>
                          <a:spcPts val="0"/>
                        </a:spcBef>
                        <a:buNone/>
                      </a:pPr>
                      <a:r>
                        <a:rPr sz="1300" lang="en"/>
                        <a:t>Primary localization system</a:t>
                      </a:r>
                    </a:p>
                  </a:txBody>
                  <a:tcPr marR="28575" marB="25400" marT="25400" anchor="b" marL="28575">
                    <a:lnT w="9525" cap="flat">
                      <a:solidFill>
                        <a:srgbClr val="000000"/>
                      </a:solidFill>
                      <a:prstDash val="solid"/>
                      <a:round/>
                      <a:headEnd w="med" len="med" type="none"/>
                      <a:tailEnd w="med" len="med" type="none"/>
                    </a:lnT>
                    <a:solidFill>
                      <a:srgbClr val="D9EAD3"/>
                    </a:solidFill>
                  </a:tcPr>
                </a:tc>
                <a:tc>
                  <a:txBody>
                    <a:bodyPr>
                      <a:noAutofit/>
                    </a:bodyPr>
                    <a:lstStyle/>
                    <a:p>
                      <a:pPr algn="r" rtl="0" lvl="0">
                        <a:lnSpc>
                          <a:spcPct val="115000"/>
                        </a:lnSpc>
                        <a:spcBef>
                          <a:spcPts val="0"/>
                        </a:spcBef>
                        <a:buNone/>
                      </a:pPr>
                      <a:r>
                        <a:rPr sz="1300" lang="en"/>
                        <a:t>1</a:t>
                      </a:r>
                    </a:p>
                  </a:txBody>
                  <a:tcPr marR="28575" marB="25400" marT="25400" anchor="b" marL="28575">
                    <a:lnT w="9525" cap="flat">
                      <a:solidFill>
                        <a:srgbClr val="000000"/>
                      </a:solidFill>
                      <a:prstDash val="solid"/>
                      <a:round/>
                      <a:headEnd w="med" len="med" type="none"/>
                      <a:tailEnd w="med" len="med" type="none"/>
                    </a:lnT>
                    <a:solidFill>
                      <a:srgbClr val="D9EAD3"/>
                    </a:solidFill>
                  </a:tcPr>
                </a:tc>
                <a:tc>
                  <a:txBody>
                    <a:bodyPr>
                      <a:noAutofit/>
                    </a:bodyPr>
                    <a:lstStyle/>
                    <a:p>
                      <a:pPr algn="r" rtl="0" lvl="0">
                        <a:lnSpc>
                          <a:spcPct val="115000"/>
                        </a:lnSpc>
                        <a:spcBef>
                          <a:spcPts val="0"/>
                        </a:spcBef>
                        <a:buNone/>
                      </a:pPr>
                      <a:r>
                        <a:rPr sz="1300" lang="en"/>
                        <a:t>$2,000.00</a:t>
                      </a:r>
                    </a:p>
                  </a:txBody>
                  <a:tcPr marR="28575" marB="25400" marT="25400" anchor="b" marL="28575">
                    <a:lnT w="9525" cap="flat">
                      <a:solidFill>
                        <a:srgbClr val="000000"/>
                      </a:solidFill>
                      <a:prstDash val="solid"/>
                      <a:round/>
                      <a:headEnd w="med" len="med" type="none"/>
                      <a:tailEnd w="med" len="med" type="none"/>
                    </a:lnT>
                    <a:solidFill>
                      <a:srgbClr val="D9EAD3"/>
                    </a:solidFill>
                  </a:tcPr>
                </a:tc>
                <a:tc>
                  <a:txBody>
                    <a:bodyPr>
                      <a:noAutofit/>
                    </a:bodyPr>
                    <a:lstStyle/>
                    <a:p>
                      <a:pPr algn="ctr" rtl="0" lvl="0">
                        <a:lnSpc>
                          <a:spcPct val="115000"/>
                        </a:lnSpc>
                        <a:spcBef>
                          <a:spcPts val="0"/>
                        </a:spcBef>
                        <a:buNone/>
                      </a:pPr>
                      <a:r>
                        <a:rPr sz="1300" lang="en"/>
                        <a:t>Borrowing</a:t>
                      </a:r>
                    </a:p>
                  </a:txBody>
                  <a:tcPr marR="28575" marB="25400" marT="25400" anchor="b" marL="28575">
                    <a:lnT w="9525" cap="flat">
                      <a:solidFill>
                        <a:srgbClr val="000000"/>
                      </a:solidFill>
                      <a:prstDash val="solid"/>
                      <a:round/>
                      <a:headEnd w="med" len="med" type="none"/>
                      <a:tailEnd w="med" len="med" type="none"/>
                    </a:lnT>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solidFill>
                      <a:srgbClr val="D9EAD3"/>
                    </a:solidFill>
                  </a:tcPr>
                </a:tc>
              </a:tr>
              <a:tr h="340350">
                <a:tc>
                  <a:txBody>
                    <a:bodyPr>
                      <a:noAutofit/>
                    </a:bodyPr>
                    <a:lstStyle/>
                    <a:p>
                      <a:pPr algn="r" rtl="0" lvl="0">
                        <a:lnSpc>
                          <a:spcPct val="115000"/>
                        </a:lnSpc>
                        <a:spcBef>
                          <a:spcPts val="0"/>
                        </a:spcBef>
                        <a:buNone/>
                      </a:pPr>
                      <a:r>
                        <a:rPr sz="1300" lang="en"/>
                        <a:t>2</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IMU</a:t>
                      </a:r>
                    </a:p>
                  </a:txBody>
                  <a:tcPr marR="28575" marB="25400" marT="25400" anchor="b" marL="28575">
                    <a:lnL w="9525" cap="flat">
                      <a:solidFill>
                        <a:srgbClr val="000000"/>
                      </a:solidFill>
                      <a:prstDash val="solid"/>
                      <a:round/>
                      <a:headEnd w="med" len="med" type="none"/>
                      <a:tailEnd w="med" len="med" type="none"/>
                    </a:lnL>
                    <a:solidFill>
                      <a:srgbClr val="F4CCCC"/>
                    </a:solidFill>
                  </a:tcPr>
                </a:tc>
                <a:tc>
                  <a:txBody>
                    <a:bodyPr>
                      <a:noAutofit/>
                    </a:bodyPr>
                    <a:lstStyle/>
                    <a:p>
                      <a:pPr rtl="0" lvl="0">
                        <a:lnSpc>
                          <a:spcPct val="115000"/>
                        </a:lnSpc>
                        <a:spcBef>
                          <a:spcPts val="0"/>
                        </a:spcBef>
                        <a:buNone/>
                      </a:pPr>
                      <a:r>
                        <a:rPr sz="1300" lang="en"/>
                        <a:t>On board sensor</a:t>
                      </a:r>
                    </a:p>
                  </a:txBody>
                  <a:tcPr marR="28575" marB="25400" marT="25400" anchor="b" marL="28575">
                    <a:solidFill>
                      <a:srgbClr val="F4CC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4CCCC"/>
                    </a:solidFill>
                  </a:tcPr>
                </a:tc>
                <a:tc>
                  <a:txBody>
                    <a:bodyPr>
                      <a:noAutofit/>
                    </a:bodyPr>
                    <a:lstStyle/>
                    <a:p>
                      <a:pPr algn="r" rtl="0" lvl="0">
                        <a:lnSpc>
                          <a:spcPct val="115000"/>
                        </a:lnSpc>
                        <a:spcBef>
                          <a:spcPts val="0"/>
                        </a:spcBef>
                        <a:buNone/>
                      </a:pPr>
                      <a:r>
                        <a:rPr sz="1300" lang="en"/>
                        <a:t>$200.00</a:t>
                      </a:r>
                    </a:p>
                  </a:txBody>
                  <a:tcPr marR="28575" marB="25400" marT="25400" anchor="b" marL="28575">
                    <a:solidFill>
                      <a:srgbClr val="F4CCCC"/>
                    </a:solidFill>
                  </a:tcPr>
                </a:tc>
                <a:tc>
                  <a:txBody>
                    <a:bodyPr>
                      <a:noAutofit/>
                    </a:bodyPr>
                    <a:lstStyle/>
                    <a:p>
                      <a:pPr rtl="0" lvl="0">
                        <a:spcBef>
                          <a:spcPts val="0"/>
                        </a:spcBef>
                        <a:buNone/>
                      </a:pPr>
                      <a:r>
                        <a:t/>
                      </a:r>
                      <a:endParaRPr sz="1900"/>
                    </a:p>
                  </a:txBody>
                  <a:tcPr marR="28575" marB="25400" marT="25400" anchor="b" marL="28575">
                    <a:solidFill>
                      <a:srgbClr val="F4CC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4CCCC"/>
                    </a:solidFill>
                  </a:tcPr>
                </a:tc>
              </a:tr>
              <a:tr h="340350">
                <a:tc>
                  <a:txBody>
                    <a:bodyPr>
                      <a:noAutofit/>
                    </a:bodyPr>
                    <a:lstStyle/>
                    <a:p>
                      <a:pPr algn="r" rtl="0" lvl="0">
                        <a:lnSpc>
                          <a:spcPct val="115000"/>
                        </a:lnSpc>
                        <a:spcBef>
                          <a:spcPts val="0"/>
                        </a:spcBef>
                        <a:buNone/>
                      </a:pPr>
                      <a:r>
                        <a:rPr sz="1300" lang="en"/>
                        <a:t>3</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CPU</a:t>
                      </a:r>
                    </a:p>
                  </a:txBody>
                  <a:tcPr marR="28575" marB="25400" marT="25400" anchor="b" marL="28575">
                    <a:lnL w="9525" cap="flat">
                      <a:solidFill>
                        <a:srgbClr val="000000"/>
                      </a:solidFill>
                      <a:prstDash val="solid"/>
                      <a:round/>
                      <a:headEnd w="med" len="med" type="none"/>
                      <a:tailEnd w="med" len="med" type="none"/>
                    </a:lnL>
                    <a:solidFill>
                      <a:srgbClr val="D9EAD3"/>
                    </a:solidFill>
                  </a:tcPr>
                </a:tc>
                <a:tc>
                  <a:txBody>
                    <a:bodyPr>
                      <a:noAutofit/>
                    </a:bodyPr>
                    <a:lstStyle/>
                    <a:p>
                      <a:pPr rtl="0" lvl="0">
                        <a:lnSpc>
                          <a:spcPct val="115000"/>
                        </a:lnSpc>
                        <a:spcBef>
                          <a:spcPts val="0"/>
                        </a:spcBef>
                        <a:buNone/>
                      </a:pPr>
                      <a:r>
                        <a:rPr sz="1300" lang="en"/>
                        <a:t>Main thinking portion</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$100.00</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$76.93</a:t>
                      </a:r>
                    </a:p>
                  </a:txBody>
                  <a:tcPr marR="28575" marB="25400" marT="25400" anchor="b" marL="28575">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D9EAD3"/>
                    </a:solidFill>
                  </a:tcPr>
                </a:tc>
              </a:tr>
              <a:tr h="444375">
                <a:tc>
                  <a:txBody>
                    <a:bodyPr>
                      <a:noAutofit/>
                    </a:bodyPr>
                    <a:lstStyle/>
                    <a:p>
                      <a:pPr algn="r" rtl="0" lvl="0">
                        <a:lnSpc>
                          <a:spcPct val="115000"/>
                        </a:lnSpc>
                        <a:spcBef>
                          <a:spcPts val="0"/>
                        </a:spcBef>
                        <a:buNone/>
                      </a:pPr>
                      <a:r>
                        <a:rPr sz="1300" lang="en"/>
                        <a:t>4</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Wheels</a:t>
                      </a:r>
                    </a:p>
                  </a:txBody>
                  <a:tcPr marR="28575" marB="25400" marT="25400" anchor="b" marL="28575">
                    <a:lnL w="9525" cap="flat">
                      <a:solidFill>
                        <a:srgbClr val="000000"/>
                      </a:solidFill>
                      <a:prstDash val="solid"/>
                      <a:round/>
                      <a:headEnd w="med" len="med" type="none"/>
                      <a:tailEnd w="med" len="med" type="none"/>
                    </a:lnL>
                    <a:solidFill>
                      <a:srgbClr val="D9EAD3"/>
                    </a:solidFill>
                  </a:tcPr>
                </a:tc>
                <a:tc>
                  <a:txBody>
                    <a:bodyPr>
                      <a:noAutofit/>
                    </a:bodyPr>
                    <a:lstStyle/>
                    <a:p>
                      <a:pPr rtl="0" lvl="0">
                        <a:lnSpc>
                          <a:spcPct val="115000"/>
                        </a:lnSpc>
                        <a:spcBef>
                          <a:spcPts val="0"/>
                        </a:spcBef>
                        <a:buNone/>
                      </a:pPr>
                      <a:r>
                        <a:rPr sz="1300" lang="en"/>
                        <a:t>High fidelity needed</a:t>
                      </a:r>
                    </a:p>
                  </a:txBody>
                  <a:tcPr marR="28575" marB="25400" marT="25400" anchor="b" marL="28575">
                    <a:solidFill>
                      <a:srgbClr val="D9EAD3"/>
                    </a:solidFill>
                  </a:tcPr>
                </a:tc>
                <a:tc>
                  <a:txBody>
                    <a:bodyPr>
                      <a:noAutofit/>
                    </a:bodyPr>
                    <a:lstStyle/>
                    <a:p>
                      <a:pPr rtl="0" lvl="0">
                        <a:lnSpc>
                          <a:spcPct val="115000"/>
                        </a:lnSpc>
                        <a:spcBef>
                          <a:spcPts val="0"/>
                        </a:spcBef>
                        <a:buNone/>
                      </a:pPr>
                      <a:r>
                        <a:rPr sz="1300" lang="en"/>
                        <a:t>2 + caster</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$100.00</a:t>
                      </a:r>
                    </a:p>
                  </a:txBody>
                  <a:tcPr marR="28575" marB="25400" marT="25400" anchor="b" marL="28575">
                    <a:solidFill>
                      <a:srgbClr val="D9EAD3"/>
                    </a:solidFill>
                  </a:tcPr>
                </a:tc>
                <a:tc>
                  <a:txBody>
                    <a:bodyPr>
                      <a:noAutofit/>
                    </a:bodyPr>
                    <a:lstStyle/>
                    <a:p>
                      <a:pPr algn="ctr" rtl="0" lvl="0">
                        <a:lnSpc>
                          <a:spcPct val="115000"/>
                        </a:lnSpc>
                        <a:spcBef>
                          <a:spcPts val="0"/>
                        </a:spcBef>
                        <a:buNone/>
                      </a:pPr>
                      <a:r>
                        <a:rPr sz="1300" lang="en"/>
                        <a:t>Borrowing</a:t>
                      </a:r>
                    </a:p>
                  </a:txBody>
                  <a:tcPr marR="28575" marB="25400" marT="25400" anchor="b" marL="28575">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D9EAD3"/>
                    </a:solidFill>
                  </a:tcPr>
                </a:tc>
              </a:tr>
              <a:tr h="297725">
                <a:tc>
                  <a:txBody>
                    <a:bodyPr>
                      <a:noAutofit/>
                    </a:bodyPr>
                    <a:lstStyle/>
                    <a:p>
                      <a:pPr algn="r" rtl="0" lvl="0">
                        <a:lnSpc>
                          <a:spcPct val="115000"/>
                        </a:lnSpc>
                        <a:spcBef>
                          <a:spcPts val="0"/>
                        </a:spcBef>
                        <a:buNone/>
                      </a:pPr>
                      <a:r>
                        <a:rPr sz="1300" lang="en"/>
                        <a:t>5</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Motors</a:t>
                      </a:r>
                    </a:p>
                  </a:txBody>
                  <a:tcPr marR="28575" marB="25400" marT="25400" anchor="b" marL="28575">
                    <a:lnL w="9525" cap="flat">
                      <a:solidFill>
                        <a:srgbClr val="000000"/>
                      </a:solidFill>
                      <a:prstDash val="solid"/>
                      <a:round/>
                      <a:headEnd w="med" len="med" type="none"/>
                      <a:tailEnd w="med" len="med" type="none"/>
                    </a:lnL>
                    <a:solidFill>
                      <a:srgbClr val="D9EAD3"/>
                    </a:solidFill>
                  </a:tcPr>
                </a:tc>
                <a:tc>
                  <a:txBody>
                    <a:bodyPr>
                      <a:noAutofit/>
                    </a:bodyPr>
                    <a:lstStyle/>
                    <a:p>
                      <a:pPr rtl="0" lvl="0">
                        <a:lnSpc>
                          <a:spcPct val="115000"/>
                        </a:lnSpc>
                        <a:spcBef>
                          <a:spcPts val="0"/>
                        </a:spcBef>
                        <a:buNone/>
                      </a:pPr>
                      <a:r>
                        <a:rPr sz="1300" lang="en"/>
                        <a:t>Precision control is important</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2</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$200.00</a:t>
                      </a:r>
                    </a:p>
                  </a:txBody>
                  <a:tcPr marR="28575" marB="25400" marT="25400" anchor="b" marL="28575">
                    <a:solidFill>
                      <a:srgbClr val="D9EAD3"/>
                    </a:solidFill>
                  </a:tcPr>
                </a:tc>
                <a:tc>
                  <a:txBody>
                    <a:bodyPr>
                      <a:noAutofit/>
                    </a:bodyPr>
                    <a:lstStyle/>
                    <a:p>
                      <a:pPr algn="ctr" rtl="0" lvl="0">
                        <a:lnSpc>
                          <a:spcPct val="115000"/>
                        </a:lnSpc>
                        <a:spcBef>
                          <a:spcPts val="0"/>
                        </a:spcBef>
                        <a:buNone/>
                      </a:pPr>
                      <a:r>
                        <a:rPr sz="1300" lang="en"/>
                        <a:t>Borrowing</a:t>
                      </a:r>
                    </a:p>
                  </a:txBody>
                  <a:tcPr marR="28575" marB="25400" marT="25400" anchor="b" marL="28575">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D9EAD3"/>
                    </a:solidFill>
                  </a:tcPr>
                </a:tc>
              </a:tr>
              <a:tr h="444375">
                <a:tc>
                  <a:txBody>
                    <a:bodyPr>
                      <a:noAutofit/>
                    </a:bodyPr>
                    <a:lstStyle/>
                    <a:p>
                      <a:pPr algn="r" rtl="0" lvl="0">
                        <a:lnSpc>
                          <a:spcPct val="115000"/>
                        </a:lnSpc>
                        <a:spcBef>
                          <a:spcPts val="0"/>
                        </a:spcBef>
                        <a:buNone/>
                      </a:pPr>
                      <a:r>
                        <a:rPr sz="1300" lang="en"/>
                        <a:t>6</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Chassis Parts</a:t>
                      </a:r>
                    </a:p>
                  </a:txBody>
                  <a:tcPr marR="28575" marB="25400" marT="25400" anchor="b" marL="28575">
                    <a:lnL w="9525" cap="flat">
                      <a:solidFill>
                        <a:srgbClr val="000000"/>
                      </a:solidFill>
                      <a:prstDash val="solid"/>
                      <a:round/>
                      <a:headEnd w="med" len="med" type="none"/>
                      <a:tailEnd w="med" len="med" type="none"/>
                    </a:lnL>
                    <a:solidFill>
                      <a:srgbClr val="D9EAD3"/>
                    </a:solidFill>
                  </a:tcPr>
                </a:tc>
                <a:tc>
                  <a:txBody>
                    <a:bodyPr>
                      <a:noAutofit/>
                    </a:bodyPr>
                    <a:lstStyle/>
                    <a:p>
                      <a:pPr rtl="0" lvl="0">
                        <a:lnSpc>
                          <a:spcPct val="115000"/>
                        </a:lnSpc>
                        <a:spcBef>
                          <a:spcPts val="0"/>
                        </a:spcBef>
                        <a:buNone/>
                      </a:pPr>
                      <a:r>
                        <a:rPr sz="1300" lang="en"/>
                        <a:t>Materials for constructing chassis</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misc</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$100.00</a:t>
                      </a:r>
                    </a:p>
                  </a:txBody>
                  <a:tcPr marR="28575" marB="25400" marT="25400" anchor="b" marL="28575">
                    <a:solidFill>
                      <a:srgbClr val="D9EAD3"/>
                    </a:solidFill>
                  </a:tcPr>
                </a:tc>
                <a:tc>
                  <a:txBody>
                    <a:bodyPr>
                      <a:noAutofit/>
                    </a:bodyPr>
                    <a:lstStyle/>
                    <a:p>
                      <a:pPr algn="ctr" rtl="0" lvl="0">
                        <a:lnSpc>
                          <a:spcPct val="115000"/>
                        </a:lnSpc>
                        <a:spcBef>
                          <a:spcPts val="0"/>
                        </a:spcBef>
                        <a:buNone/>
                      </a:pPr>
                      <a:r>
                        <a:rPr sz="1300" lang="en"/>
                        <a:t>Borrowing</a:t>
                      </a:r>
                    </a:p>
                  </a:txBody>
                  <a:tcPr marR="28575" marB="25400" marT="25400" anchor="b" marL="28575">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D9EAD3"/>
                    </a:solidFill>
                  </a:tcPr>
                </a:tc>
              </a:tr>
              <a:tr h="130050">
                <a:tc>
                  <a:txBody>
                    <a:bodyPr>
                      <a:noAutofit/>
                    </a:bodyPr>
                    <a:lstStyle/>
                    <a:p>
                      <a:pPr algn="r" rtl="0" lvl="0">
                        <a:lnSpc>
                          <a:spcPct val="115000"/>
                        </a:lnSpc>
                        <a:spcBef>
                          <a:spcPts val="0"/>
                        </a:spcBef>
                        <a:buNone/>
                      </a:pPr>
                      <a:r>
                        <a:rPr sz="1300" lang="en"/>
                        <a:t>7</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Paint Pump</a:t>
                      </a:r>
                    </a:p>
                  </a:txBody>
                  <a:tcPr marR="28575" marB="25400" marT="25400" anchor="b" marL="28575">
                    <a:lnL w="9525" cap="flat">
                      <a:solidFill>
                        <a:srgbClr val="000000"/>
                      </a:solidFill>
                      <a:prstDash val="solid"/>
                      <a:round/>
                      <a:headEnd w="med" len="med" type="none"/>
                      <a:tailEnd w="med" len="med" type="none"/>
                    </a:lnL>
                    <a:solidFill>
                      <a:srgbClr val="FFF2CC"/>
                    </a:solidFill>
                  </a:tcPr>
                </a:tc>
                <a:tc>
                  <a:txBody>
                    <a:bodyPr>
                      <a:noAutofit/>
                    </a:bodyPr>
                    <a:lstStyle/>
                    <a:p>
                      <a:pPr rtl="0" lvl="0">
                        <a:lnSpc>
                          <a:spcPct val="115000"/>
                        </a:lnSpc>
                        <a:spcBef>
                          <a:spcPts val="0"/>
                        </a:spcBef>
                        <a:buNone/>
                      </a:pPr>
                      <a:r>
                        <a:rPr sz="1300" lang="en"/>
                        <a:t>Device that pumps paint</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$100.00</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$157.23</a:t>
                      </a:r>
                    </a:p>
                  </a:txBody>
                  <a:tcPr marR="28575" marB="25400" marT="25400" anchor="b" marL="28575">
                    <a:solidFill>
                      <a:srgbClr val="FFF2CC"/>
                    </a:solidFill>
                  </a:tcPr>
                </a:tc>
                <a:tc>
                  <a:txBody>
                    <a:bodyPr>
                      <a:noAutofit/>
                    </a:bodyPr>
                    <a:lstStyle/>
                    <a:p>
                      <a:pPr rtl="0" lvl="0">
                        <a:lnSpc>
                          <a:spcPct val="115000"/>
                        </a:lnSpc>
                        <a:spcBef>
                          <a:spcPts val="0"/>
                        </a:spcBef>
                        <a:buNone/>
                      </a:pPr>
                      <a:r>
                        <a:rPr sz="1300" lang="en"/>
                        <a:t>Big Ticket Item</a:t>
                      </a:r>
                    </a:p>
                  </a:txBody>
                  <a:tcPr marR="28575" marB="25400" marT="25400" anchor="b" marL="28575">
                    <a:lnR w="9525" cap="flat">
                      <a:solidFill>
                        <a:srgbClr val="000000"/>
                      </a:solidFill>
                      <a:prstDash val="solid"/>
                      <a:round/>
                      <a:headEnd w="med" len="med" type="none"/>
                      <a:tailEnd w="med" len="med" type="none"/>
                    </a:lnR>
                    <a:solidFill>
                      <a:srgbClr val="FFF2CC"/>
                    </a:solidFill>
                  </a:tcPr>
                </a:tc>
              </a:tr>
              <a:tr h="100000">
                <a:tc>
                  <a:txBody>
                    <a:bodyPr>
                      <a:noAutofit/>
                    </a:bodyPr>
                    <a:lstStyle/>
                    <a:p>
                      <a:pPr algn="r" rtl="0" lvl="0">
                        <a:lnSpc>
                          <a:spcPct val="115000"/>
                        </a:lnSpc>
                        <a:spcBef>
                          <a:spcPts val="0"/>
                        </a:spcBef>
                        <a:buNone/>
                      </a:pPr>
                      <a:r>
                        <a:rPr sz="1300" lang="en"/>
                        <a:t>8</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Paint Tubing</a:t>
                      </a:r>
                    </a:p>
                  </a:txBody>
                  <a:tcPr marR="28575" marB="25400" marT="25400" anchor="b" marL="28575">
                    <a:lnL w="9525" cap="flat">
                      <a:solidFill>
                        <a:srgbClr val="000000"/>
                      </a:solidFill>
                      <a:prstDash val="solid"/>
                      <a:round/>
                      <a:headEnd w="med" len="med" type="none"/>
                      <a:tailEnd w="med" len="med" type="none"/>
                    </a:lnL>
                    <a:solidFill>
                      <a:srgbClr val="FFF2CC"/>
                    </a:solidFill>
                  </a:tcPr>
                </a:tc>
                <a:tc>
                  <a:txBody>
                    <a:bodyPr>
                      <a:noAutofit/>
                    </a:bodyPr>
                    <a:lstStyle/>
                    <a:p>
                      <a:pPr rtl="0" lvl="0">
                        <a:lnSpc>
                          <a:spcPct val="115000"/>
                        </a:lnSpc>
                        <a:spcBef>
                          <a:spcPts val="0"/>
                        </a:spcBef>
                        <a:buNone/>
                      </a:pPr>
                      <a:r>
                        <a:rPr sz="1300" lang="en"/>
                        <a:t>Tubes that carry paint between parts</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10ft</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$30.00</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$58.59</a:t>
                      </a:r>
                    </a:p>
                  </a:txBody>
                  <a:tcPr marR="28575" marB="25400" marT="25400" anchor="b" marL="28575">
                    <a:solidFill>
                      <a:srgbClr val="FFF2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FF2CC"/>
                    </a:solidFill>
                  </a:tcPr>
                </a:tc>
              </a:tr>
              <a:tr h="340350">
                <a:tc>
                  <a:txBody>
                    <a:bodyPr>
                      <a:noAutofit/>
                    </a:bodyPr>
                    <a:lstStyle/>
                    <a:p>
                      <a:pPr algn="r" rtl="0" lvl="0">
                        <a:lnSpc>
                          <a:spcPct val="115000"/>
                        </a:lnSpc>
                        <a:spcBef>
                          <a:spcPts val="0"/>
                        </a:spcBef>
                        <a:buNone/>
                      </a:pPr>
                      <a:r>
                        <a:rPr sz="1300" lang="en"/>
                        <a:t>9</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Paint Nozzle</a:t>
                      </a:r>
                    </a:p>
                  </a:txBody>
                  <a:tcPr marR="28575" marB="25400" marT="25400" anchor="b" marL="28575">
                    <a:lnL w="9525" cap="flat">
                      <a:solidFill>
                        <a:srgbClr val="000000"/>
                      </a:solidFill>
                      <a:prstDash val="solid"/>
                      <a:round/>
                      <a:headEnd w="med" len="med" type="none"/>
                      <a:tailEnd w="med" len="med" type="none"/>
                    </a:lnL>
                    <a:solidFill>
                      <a:srgbClr val="FFF2CC"/>
                    </a:solidFill>
                  </a:tcPr>
                </a:tc>
                <a:tc>
                  <a:txBody>
                    <a:bodyPr>
                      <a:noAutofit/>
                    </a:bodyPr>
                    <a:lstStyle/>
                    <a:p>
                      <a:pPr rtl="0" lvl="0">
                        <a:lnSpc>
                          <a:spcPct val="115000"/>
                        </a:lnSpc>
                        <a:spcBef>
                          <a:spcPts val="0"/>
                        </a:spcBef>
                        <a:buNone/>
                      </a:pPr>
                      <a:r>
                        <a:rPr sz="1300" lang="en"/>
                        <a:t>Controllable actuation</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$30.00</a:t>
                      </a:r>
                    </a:p>
                  </a:txBody>
                  <a:tcPr marR="28575" marB="25400" marT="25400" anchor="b" marL="28575">
                    <a:solidFill>
                      <a:srgbClr val="FFF2CC"/>
                    </a:solidFill>
                  </a:tcPr>
                </a:tc>
                <a:tc>
                  <a:txBody>
                    <a:bodyPr>
                      <a:noAutofit/>
                    </a:bodyPr>
                    <a:lstStyle/>
                    <a:p>
                      <a:pPr algn="ctr" rtl="0" lvl="0">
                        <a:lnSpc>
                          <a:spcPct val="115000"/>
                        </a:lnSpc>
                        <a:spcBef>
                          <a:spcPts val="0"/>
                        </a:spcBef>
                        <a:buNone/>
                      </a:pPr>
                      <a:r>
                        <a:rPr sz="1300" lang="en"/>
                        <a:t>3D Print</a:t>
                      </a:r>
                    </a:p>
                  </a:txBody>
                  <a:tcPr marR="28575" marB="25400" marT="25400" anchor="b" marL="28575">
                    <a:solidFill>
                      <a:srgbClr val="FFF2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FF2CC"/>
                    </a:solidFill>
                  </a:tcPr>
                </a:tc>
              </a:tr>
              <a:tr h="222550">
                <a:tc>
                  <a:txBody>
                    <a:bodyPr>
                      <a:noAutofit/>
                    </a:bodyPr>
                    <a:lstStyle/>
                    <a:p>
                      <a:pPr algn="r" rtl="0" lvl="0">
                        <a:lnSpc>
                          <a:spcPct val="115000"/>
                        </a:lnSpc>
                        <a:spcBef>
                          <a:spcPts val="0"/>
                        </a:spcBef>
                        <a:buNone/>
                      </a:pPr>
                      <a:r>
                        <a:rPr sz="1300" lang="en"/>
                        <a:t>10</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Paint Container</a:t>
                      </a:r>
                    </a:p>
                  </a:txBody>
                  <a:tcPr marR="28575" marB="25400" marT="25400" anchor="b" marL="28575">
                    <a:lnL w="9525" cap="flat">
                      <a:solidFill>
                        <a:srgbClr val="000000"/>
                      </a:solidFill>
                      <a:prstDash val="solid"/>
                      <a:round/>
                      <a:headEnd w="med" len="med" type="none"/>
                      <a:tailEnd w="med" len="med" type="none"/>
                    </a:lnL>
                    <a:solidFill>
                      <a:srgbClr val="D9EAD3"/>
                    </a:solidFill>
                  </a:tcPr>
                </a:tc>
                <a:tc>
                  <a:txBody>
                    <a:bodyPr>
                      <a:noAutofit/>
                    </a:bodyPr>
                    <a:lstStyle/>
                    <a:p>
                      <a:pPr rtl="0" lvl="0">
                        <a:lnSpc>
                          <a:spcPct val="115000"/>
                        </a:lnSpc>
                        <a:spcBef>
                          <a:spcPts val="0"/>
                        </a:spcBef>
                        <a:buNone/>
                      </a:pPr>
                      <a:r>
                        <a:rPr sz="1300" lang="en"/>
                        <a:t>Container that holds paint on board</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$20.00</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$19.98</a:t>
                      </a:r>
                    </a:p>
                  </a:txBody>
                  <a:tcPr marR="28575" marB="25400" marT="25400" anchor="b" marL="28575">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D9EAD3"/>
                    </a:solidFill>
                  </a:tcPr>
                </a:tc>
              </a:tr>
              <a:tr h="340350">
                <a:tc>
                  <a:txBody>
                    <a:bodyPr>
                      <a:noAutofit/>
                    </a:bodyPr>
                    <a:lstStyle/>
                    <a:p>
                      <a:pPr algn="r" rtl="0" lvl="0">
                        <a:lnSpc>
                          <a:spcPct val="115000"/>
                        </a:lnSpc>
                        <a:spcBef>
                          <a:spcPts val="0"/>
                        </a:spcBef>
                        <a:buNone/>
                      </a:pPr>
                      <a:r>
                        <a:rPr sz="1300" lang="en"/>
                        <a:t>11</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Paint</a:t>
                      </a:r>
                    </a:p>
                  </a:txBody>
                  <a:tcPr marR="28575" marB="25400" marT="25400" anchor="b" marL="28575">
                    <a:lnL w="9525" cap="flat">
                      <a:solidFill>
                        <a:srgbClr val="000000"/>
                      </a:solidFill>
                      <a:prstDash val="solid"/>
                      <a:round/>
                      <a:headEnd w="med" len="med" type="none"/>
                      <a:tailEnd w="med" len="med" type="none"/>
                    </a:lnL>
                    <a:solidFill>
                      <a:srgbClr val="D9EAD3"/>
                    </a:solidFill>
                  </a:tcPr>
                </a:tc>
                <a:tc>
                  <a:txBody>
                    <a:bodyPr>
                      <a:noAutofit/>
                    </a:bodyPr>
                    <a:lstStyle/>
                    <a:p>
                      <a:pPr rtl="0" lvl="0">
                        <a:lnSpc>
                          <a:spcPct val="115000"/>
                        </a:lnSpc>
                        <a:spcBef>
                          <a:spcPts val="0"/>
                        </a:spcBef>
                        <a:buNone/>
                      </a:pPr>
                      <a:r>
                        <a:rPr sz="1300" lang="en"/>
                        <a:t>White water-based</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1 gal</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$50.00</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$24.49</a:t>
                      </a:r>
                    </a:p>
                  </a:txBody>
                  <a:tcPr marR="28575" marB="25400" marT="25400" anchor="b" marL="28575">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D9EAD3"/>
                    </a:solidFill>
                  </a:tcPr>
                </a:tc>
              </a:tr>
              <a:tr h="222550">
                <a:tc>
                  <a:txBody>
                    <a:bodyPr>
                      <a:noAutofit/>
                    </a:bodyPr>
                    <a:lstStyle/>
                    <a:p>
                      <a:pPr algn="r" rtl="0" lvl="0">
                        <a:lnSpc>
                          <a:spcPct val="115000"/>
                        </a:lnSpc>
                        <a:spcBef>
                          <a:spcPts val="0"/>
                        </a:spcBef>
                        <a:buNone/>
                      </a:pPr>
                      <a:r>
                        <a:rPr sz="1300" lang="en"/>
                        <a:t>12</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Radios</a:t>
                      </a:r>
                    </a:p>
                  </a:txBody>
                  <a:tcPr marR="28575" marB="25400" marT="25400" anchor="b" marL="28575">
                    <a:lnL w="9525" cap="flat">
                      <a:solidFill>
                        <a:srgbClr val="000000"/>
                      </a:solidFill>
                      <a:prstDash val="solid"/>
                      <a:round/>
                      <a:headEnd w="med" len="med" type="none"/>
                      <a:tailEnd w="med" len="med" type="none"/>
                    </a:lnL>
                    <a:solidFill>
                      <a:srgbClr val="FFF2CC"/>
                    </a:solidFill>
                  </a:tcPr>
                </a:tc>
                <a:tc>
                  <a:txBody>
                    <a:bodyPr>
                      <a:noAutofit/>
                    </a:bodyPr>
                    <a:lstStyle/>
                    <a:p>
                      <a:pPr rtl="0" lvl="0">
                        <a:lnSpc>
                          <a:spcPct val="115000"/>
                        </a:lnSpc>
                        <a:spcBef>
                          <a:spcPts val="0"/>
                        </a:spcBef>
                        <a:buNone/>
                      </a:pPr>
                      <a:r>
                        <a:rPr sz="1300" lang="en"/>
                        <a:t>Communication between systems</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2</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$150.00</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$107.15</a:t>
                      </a:r>
                    </a:p>
                  </a:txBody>
                  <a:tcPr marR="28575" marB="25400" marT="25400" anchor="b" marL="28575">
                    <a:solidFill>
                      <a:srgbClr val="FFF2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FF2CC"/>
                    </a:solidFill>
                  </a:tcPr>
                </a:tc>
              </a:tr>
            </a:tbl>
          </a:graphicData>
        </a:graphic>
      </p:graphicFrame>
      <p:graphicFrame>
        <p:nvGraphicFramePr>
          <p:cNvPr id="529" name="Shape 529"/>
          <p:cNvGraphicFramePr/>
          <p:nvPr/>
        </p:nvGraphicFramePr>
        <p:xfrm>
          <a:off y="110866" x="7869425"/>
          <a:ext cy="3000000" cx="3000000"/>
        </p:xfrm>
        <a:graphic>
          <a:graphicData uri="http://schemas.openxmlformats.org/drawingml/2006/table">
            <a:tbl>
              <a:tblPr>
                <a:noFill/>
                <a:tableStyleId>{227A8AA6-6C71-409E-B78E-0FB06B70BD7C}</a:tableStyleId>
              </a:tblPr>
              <a:tblGrid>
                <a:gridCol w="1162050"/>
              </a:tblGrid>
              <a:tr h="266700">
                <a:tc>
                  <a:txBody>
                    <a:bodyPr>
                      <a:noAutofit/>
                    </a:bodyPr>
                    <a:lstStyle/>
                    <a:p>
                      <a:pPr rtl="0" lvl="0">
                        <a:lnSpc>
                          <a:spcPct val="115000"/>
                        </a:lnSpc>
                        <a:spcBef>
                          <a:spcPts val="0"/>
                        </a:spcBef>
                        <a:buNone/>
                      </a:pPr>
                      <a:r>
                        <a:rPr b="1" sz="1300" lang="en"/>
                        <a:t>Purchased</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FF2CC"/>
                    </a:solidFill>
                  </a:tcPr>
                </a:tc>
              </a:tr>
              <a:tr h="444500">
                <a:tc>
                  <a:txBody>
                    <a:bodyPr>
                      <a:noAutofit/>
                    </a:bodyPr>
                    <a:lstStyle/>
                    <a:p>
                      <a:pPr rtl="0" lvl="0">
                        <a:lnSpc>
                          <a:spcPct val="115000"/>
                        </a:lnSpc>
                        <a:spcBef>
                          <a:spcPts val="0"/>
                        </a:spcBef>
                        <a:buNone/>
                      </a:pPr>
                      <a:r>
                        <a:rPr b="1" sz="1300" lang="en"/>
                        <a:t>Not Yet Purchased</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4CCCC"/>
                    </a:solidFill>
                  </a:tcPr>
                </a:tc>
              </a:tr>
              <a:tr h="444500">
                <a:tc>
                  <a:txBody>
                    <a:bodyPr>
                      <a:noAutofit/>
                    </a:bodyPr>
                    <a:lstStyle/>
                    <a:p>
                      <a:pPr rtl="0">
                        <a:lnSpc>
                          <a:spcPct val="115000"/>
                        </a:lnSpc>
                        <a:spcBef>
                          <a:spcPts val="0"/>
                        </a:spcBef>
                        <a:buNone/>
                      </a:pPr>
                      <a:r>
                        <a:rPr b="1" sz="1300" lang="en"/>
                        <a:t>Received</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D9EAD3"/>
                    </a:solidFill>
                  </a:tcPr>
                </a:tc>
              </a:tr>
            </a:tbl>
          </a:graphicData>
        </a:graphic>
      </p:graphicFrame>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y="0" x="0"/>
          <a:ext cy="0" cx="0"/>
          <a:chOff y="0" x="0"/>
          <a:chExt cy="0" cx="0"/>
        </a:xfrm>
      </p:grpSpPr>
      <p:sp>
        <p:nvSpPr>
          <p:cNvPr id="534" name="Shape 534"/>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Budget</a:t>
            </a:r>
          </a:p>
        </p:txBody>
      </p:sp>
      <p:graphicFrame>
        <p:nvGraphicFramePr>
          <p:cNvPr id="535" name="Shape 535"/>
          <p:cNvGraphicFramePr/>
          <p:nvPr/>
        </p:nvGraphicFramePr>
        <p:xfrm>
          <a:off y="1526033" x="34925"/>
          <a:ext cy="3000000" cx="3000000"/>
        </p:xfrm>
        <a:graphic>
          <a:graphicData uri="http://schemas.openxmlformats.org/drawingml/2006/table">
            <a:tbl>
              <a:tblPr>
                <a:noFill/>
                <a:tableStyleId>{F279A2D9-CDD2-4E35-B490-C69EA693AD69}</a:tableStyleId>
              </a:tblPr>
              <a:tblGrid>
                <a:gridCol w="257150"/>
                <a:gridCol w="1520275"/>
                <a:gridCol w="2605875"/>
                <a:gridCol w="1170075"/>
                <a:gridCol w="1273875"/>
                <a:gridCol w="1015050"/>
                <a:gridCol w="1231850"/>
              </a:tblGrid>
              <a:tr h="266700">
                <a:tc>
                  <a:txBody>
                    <a:bodyPr>
                      <a:noAutofit/>
                    </a:bodyPr>
                    <a:lstStyle/>
                    <a:p>
                      <a:pPr rtl="0" lvl="0">
                        <a:spcBef>
                          <a:spcPts val="0"/>
                        </a:spcBef>
                        <a:buNone/>
                      </a:pPr>
                      <a:r>
                        <a:t/>
                      </a:r>
                      <a:endParaRPr sz="1900"/>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Item</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Description</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Quantity</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Predicted Cost</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Actual Cost</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b="1" sz="1300" lang="en"/>
                        <a:t>Notes</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r>
              <a:tr h="266700">
                <a:tc>
                  <a:txBody>
                    <a:bodyPr>
                      <a:noAutofit/>
                    </a:bodyPr>
                    <a:lstStyle/>
                    <a:p>
                      <a:pPr algn="r" rtl="0" lvl="0">
                        <a:lnSpc>
                          <a:spcPct val="115000"/>
                        </a:lnSpc>
                        <a:spcBef>
                          <a:spcPts val="0"/>
                        </a:spcBef>
                        <a:buNone/>
                      </a:pPr>
                      <a:r>
                        <a:rPr sz="1300" lang="en"/>
                        <a:t>13</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Motor Controllers</a:t>
                      </a:r>
                    </a:p>
                  </a:txBody>
                  <a:tcPr marR="28575" marB="25400" marT="25400" anchor="b" marL="28575">
                    <a:lnL w="9525" cap="flat">
                      <a:solidFill>
                        <a:srgbClr val="000000"/>
                      </a:solidFill>
                      <a:prstDash val="solid"/>
                      <a:round/>
                      <a:headEnd w="med" len="med" type="none"/>
                      <a:tailEnd w="med" len="med" type="none"/>
                    </a:lnL>
                    <a:lnT w="9525" cap="flat">
                      <a:solidFill>
                        <a:srgbClr val="000000"/>
                      </a:solidFill>
                      <a:prstDash val="solid"/>
                      <a:round/>
                      <a:headEnd w="med" len="med" type="none"/>
                      <a:tailEnd w="med" len="med" type="none"/>
                    </a:lnT>
                    <a:solidFill>
                      <a:srgbClr val="D9EAD3"/>
                    </a:solidFill>
                  </a:tcPr>
                </a:tc>
                <a:tc>
                  <a:txBody>
                    <a:bodyPr>
                      <a:noAutofit/>
                    </a:bodyPr>
                    <a:lstStyle/>
                    <a:p>
                      <a:pPr rtl="0" lvl="0">
                        <a:lnSpc>
                          <a:spcPct val="115000"/>
                        </a:lnSpc>
                        <a:spcBef>
                          <a:spcPts val="0"/>
                        </a:spcBef>
                        <a:buNone/>
                      </a:pPr>
                      <a:r>
                        <a:rPr sz="1300" lang="en"/>
                        <a:t>Interface from CPU to motors</a:t>
                      </a:r>
                    </a:p>
                  </a:txBody>
                  <a:tcPr marR="28575" marB="25400" marT="25400" anchor="b" marL="28575">
                    <a:lnT w="9525" cap="flat">
                      <a:solidFill>
                        <a:srgbClr val="000000"/>
                      </a:solidFill>
                      <a:prstDash val="solid"/>
                      <a:round/>
                      <a:headEnd w="med" len="med" type="none"/>
                      <a:tailEnd w="med" len="med" type="none"/>
                    </a:lnT>
                    <a:solidFill>
                      <a:srgbClr val="D9EAD3"/>
                    </a:solidFill>
                  </a:tcPr>
                </a:tc>
                <a:tc>
                  <a:txBody>
                    <a:bodyPr>
                      <a:noAutofit/>
                    </a:bodyPr>
                    <a:lstStyle/>
                    <a:p>
                      <a:pPr algn="r" rtl="0" lvl="0">
                        <a:lnSpc>
                          <a:spcPct val="115000"/>
                        </a:lnSpc>
                        <a:spcBef>
                          <a:spcPts val="0"/>
                        </a:spcBef>
                        <a:buNone/>
                      </a:pPr>
                      <a:r>
                        <a:rPr sz="1300" lang="en"/>
                        <a:t>1</a:t>
                      </a:r>
                    </a:p>
                  </a:txBody>
                  <a:tcPr marR="28575" marB="25400" marT="25400" anchor="b" marL="28575">
                    <a:lnT w="9525" cap="flat">
                      <a:solidFill>
                        <a:srgbClr val="000000"/>
                      </a:solidFill>
                      <a:prstDash val="solid"/>
                      <a:round/>
                      <a:headEnd w="med" len="med" type="none"/>
                      <a:tailEnd w="med" len="med" type="none"/>
                    </a:lnT>
                    <a:solidFill>
                      <a:srgbClr val="D9EAD3"/>
                    </a:solidFill>
                  </a:tcPr>
                </a:tc>
                <a:tc>
                  <a:txBody>
                    <a:bodyPr>
                      <a:noAutofit/>
                    </a:bodyPr>
                    <a:lstStyle/>
                    <a:p>
                      <a:pPr algn="r" rtl="0" lvl="0">
                        <a:lnSpc>
                          <a:spcPct val="115000"/>
                        </a:lnSpc>
                        <a:spcBef>
                          <a:spcPts val="0"/>
                        </a:spcBef>
                        <a:buNone/>
                      </a:pPr>
                      <a:r>
                        <a:rPr sz="1300" lang="en"/>
                        <a:t>$150.00</a:t>
                      </a:r>
                    </a:p>
                  </a:txBody>
                  <a:tcPr marR="28575" marB="25400" marT="25400" anchor="b" marL="28575">
                    <a:lnT w="9525" cap="flat">
                      <a:solidFill>
                        <a:srgbClr val="000000"/>
                      </a:solidFill>
                      <a:prstDash val="solid"/>
                      <a:round/>
                      <a:headEnd w="med" len="med" type="none"/>
                      <a:tailEnd w="med" len="med" type="none"/>
                    </a:lnT>
                    <a:solidFill>
                      <a:srgbClr val="D9EAD3"/>
                    </a:solidFill>
                  </a:tcPr>
                </a:tc>
                <a:tc>
                  <a:txBody>
                    <a:bodyPr>
                      <a:noAutofit/>
                    </a:bodyPr>
                    <a:lstStyle/>
                    <a:p>
                      <a:pPr algn="ctr" rtl="0" lvl="0">
                        <a:lnSpc>
                          <a:spcPct val="115000"/>
                        </a:lnSpc>
                        <a:spcBef>
                          <a:spcPts val="0"/>
                        </a:spcBef>
                        <a:buNone/>
                      </a:pPr>
                      <a:r>
                        <a:rPr sz="1300" lang="en"/>
                        <a:t>Borrowing</a:t>
                      </a:r>
                    </a:p>
                  </a:txBody>
                  <a:tcPr marR="28575" marB="25400" marT="25400" anchor="b" marL="28575">
                    <a:lnT w="9525" cap="flat">
                      <a:solidFill>
                        <a:srgbClr val="000000"/>
                      </a:solidFill>
                      <a:prstDash val="solid"/>
                      <a:round/>
                      <a:headEnd w="med" len="med" type="none"/>
                      <a:tailEnd w="med" len="med" type="none"/>
                    </a:lnT>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solidFill>
                      <a:srgbClr val="D9EAD3"/>
                    </a:solidFill>
                  </a:tcPr>
                </a:tc>
              </a:tr>
              <a:tr h="331025">
                <a:tc>
                  <a:txBody>
                    <a:bodyPr>
                      <a:noAutofit/>
                    </a:bodyPr>
                    <a:lstStyle/>
                    <a:p>
                      <a:pPr algn="r" rtl="0" lvl="0">
                        <a:lnSpc>
                          <a:spcPct val="115000"/>
                        </a:lnSpc>
                        <a:spcBef>
                          <a:spcPts val="0"/>
                        </a:spcBef>
                        <a:buNone/>
                      </a:pPr>
                      <a:r>
                        <a:rPr sz="1300" lang="en"/>
                        <a:t>14</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External Framing</a:t>
                      </a:r>
                    </a:p>
                  </a:txBody>
                  <a:tcPr marR="28575" marB="25400" marT="25400" anchor="b" marL="28575">
                    <a:lnL w="9525" cap="flat">
                      <a:solidFill>
                        <a:srgbClr val="000000"/>
                      </a:solidFill>
                      <a:prstDash val="solid"/>
                      <a:round/>
                      <a:headEnd w="med" len="med" type="none"/>
                      <a:tailEnd w="med" len="med" type="none"/>
                    </a:lnL>
                    <a:solidFill>
                      <a:srgbClr val="D9EAD3"/>
                    </a:solidFill>
                  </a:tcPr>
                </a:tc>
                <a:tc>
                  <a:txBody>
                    <a:bodyPr>
                      <a:noAutofit/>
                    </a:bodyPr>
                    <a:lstStyle/>
                    <a:p>
                      <a:pPr rtl="0" lvl="0">
                        <a:lnSpc>
                          <a:spcPct val="115000"/>
                        </a:lnSpc>
                        <a:spcBef>
                          <a:spcPts val="0"/>
                        </a:spcBef>
                        <a:buNone/>
                      </a:pPr>
                      <a:r>
                        <a:rPr sz="1300" lang="en"/>
                        <a:t>Fasteners, attachments, etc</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misc</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$0.00</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$192.45</a:t>
                      </a:r>
                    </a:p>
                  </a:txBody>
                  <a:tcPr marR="28575" marB="25400" marT="25400" anchor="b" marL="28575">
                    <a:solidFill>
                      <a:srgbClr val="D9EAD3"/>
                    </a:solidFill>
                  </a:tcPr>
                </a:tc>
                <a:tc>
                  <a:txBody>
                    <a:bodyPr>
                      <a:noAutofit/>
                    </a:bodyPr>
                    <a:lstStyle/>
                    <a:p>
                      <a:pPr rtl="0" lvl="0">
                        <a:lnSpc>
                          <a:spcPct val="115000"/>
                        </a:lnSpc>
                        <a:spcBef>
                          <a:spcPts val="0"/>
                        </a:spcBef>
                        <a:buNone/>
                      </a:pPr>
                      <a:r>
                        <a:rPr sz="1300" lang="en"/>
                        <a:t>Big Ticket Item</a:t>
                      </a:r>
                    </a:p>
                  </a:txBody>
                  <a:tcPr marR="28575" marB="25400" marT="25400" anchor="b" marL="28575">
                    <a:lnR w="9525" cap="flat">
                      <a:solidFill>
                        <a:srgbClr val="000000"/>
                      </a:solidFill>
                      <a:prstDash val="solid"/>
                      <a:round/>
                      <a:headEnd w="med" len="med" type="none"/>
                      <a:tailEnd w="med" len="med" type="none"/>
                    </a:lnR>
                    <a:solidFill>
                      <a:srgbClr val="D9EAD3"/>
                    </a:solidFill>
                  </a:tcPr>
                </a:tc>
              </a:tr>
              <a:tr h="340350">
                <a:tc>
                  <a:txBody>
                    <a:bodyPr>
                      <a:noAutofit/>
                    </a:bodyPr>
                    <a:lstStyle/>
                    <a:p>
                      <a:pPr algn="r" rtl="0" lvl="0">
                        <a:lnSpc>
                          <a:spcPct val="115000"/>
                        </a:lnSpc>
                        <a:spcBef>
                          <a:spcPts val="0"/>
                        </a:spcBef>
                        <a:buNone/>
                      </a:pPr>
                      <a:r>
                        <a:rPr sz="1300" lang="en"/>
                        <a:t>15</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Breaker</a:t>
                      </a:r>
                    </a:p>
                  </a:txBody>
                  <a:tcPr marR="28575" marB="25400" marT="25400" anchor="b" marL="28575">
                    <a:lnL w="9525" cap="flat">
                      <a:solidFill>
                        <a:srgbClr val="000000"/>
                      </a:solidFill>
                      <a:prstDash val="solid"/>
                      <a:round/>
                      <a:headEnd w="med" len="med" type="none"/>
                      <a:tailEnd w="med" len="med" type="none"/>
                    </a:lnL>
                    <a:solidFill>
                      <a:srgbClr val="D9EAD3"/>
                    </a:solidFill>
                  </a:tcPr>
                </a:tc>
                <a:tc>
                  <a:txBody>
                    <a:bodyPr>
                      <a:noAutofit/>
                    </a:bodyPr>
                    <a:lstStyle/>
                    <a:p>
                      <a:pPr rtl="0" lvl="0">
                        <a:lnSpc>
                          <a:spcPct val="115000"/>
                        </a:lnSpc>
                        <a:spcBef>
                          <a:spcPts val="0"/>
                        </a:spcBef>
                        <a:buNone/>
                      </a:pPr>
                      <a:r>
                        <a:rPr sz="1300" lang="en"/>
                        <a:t>Fail-safe electronics breaker</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$20.00</a:t>
                      </a:r>
                    </a:p>
                  </a:txBody>
                  <a:tcPr marR="28575" marB="25400" marT="25400" anchor="b" marL="28575">
                    <a:solidFill>
                      <a:srgbClr val="D9EAD3"/>
                    </a:solidFill>
                  </a:tcPr>
                </a:tc>
                <a:tc>
                  <a:txBody>
                    <a:bodyPr>
                      <a:noAutofit/>
                    </a:bodyPr>
                    <a:lstStyle/>
                    <a:p>
                      <a:pPr algn="r" rtl="0" lvl="0">
                        <a:lnSpc>
                          <a:spcPct val="115000"/>
                        </a:lnSpc>
                        <a:spcBef>
                          <a:spcPts val="0"/>
                        </a:spcBef>
                        <a:buNone/>
                      </a:pPr>
                      <a:r>
                        <a:rPr sz="1300" lang="en"/>
                        <a:t>$32.48</a:t>
                      </a:r>
                    </a:p>
                  </a:txBody>
                  <a:tcPr marR="28575" marB="25400" marT="25400" anchor="b" marL="28575">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D9EAD3"/>
                    </a:solidFill>
                  </a:tcPr>
                </a:tc>
              </a:tr>
              <a:tr h="100000">
                <a:tc>
                  <a:txBody>
                    <a:bodyPr>
                      <a:noAutofit/>
                    </a:bodyPr>
                    <a:lstStyle/>
                    <a:p>
                      <a:pPr algn="r" rtl="0" lvl="0">
                        <a:lnSpc>
                          <a:spcPct val="115000"/>
                        </a:lnSpc>
                        <a:spcBef>
                          <a:spcPts val="0"/>
                        </a:spcBef>
                        <a:buNone/>
                      </a:pPr>
                      <a:r>
                        <a:rPr sz="1300" lang="en"/>
                        <a:t>16</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Battery</a:t>
                      </a:r>
                    </a:p>
                  </a:txBody>
                  <a:tcPr marR="28575" marB="25400" marT="25400" anchor="b" marL="28575">
                    <a:lnL w="9525" cap="flat">
                      <a:solidFill>
                        <a:srgbClr val="000000"/>
                      </a:solidFill>
                      <a:prstDash val="solid"/>
                      <a:round/>
                      <a:headEnd w="med" len="med" type="none"/>
                      <a:tailEnd w="med" len="med" type="none"/>
                    </a:lnL>
                    <a:solidFill>
                      <a:srgbClr val="F4CCCC"/>
                    </a:solidFill>
                  </a:tcPr>
                </a:tc>
                <a:tc>
                  <a:txBody>
                    <a:bodyPr>
                      <a:noAutofit/>
                    </a:bodyPr>
                    <a:lstStyle/>
                    <a:p>
                      <a:pPr rtl="0" lvl="0">
                        <a:lnSpc>
                          <a:spcPct val="115000"/>
                        </a:lnSpc>
                        <a:spcBef>
                          <a:spcPts val="0"/>
                        </a:spcBef>
                        <a:buNone/>
                      </a:pPr>
                      <a:r>
                        <a:rPr sz="1300" lang="en"/>
                        <a:t>For power</a:t>
                      </a:r>
                    </a:p>
                  </a:txBody>
                  <a:tcPr marR="28575" marB="25400" marT="25400" anchor="b" marL="28575">
                    <a:solidFill>
                      <a:srgbClr val="F4CC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4CCCC"/>
                    </a:solidFill>
                  </a:tcPr>
                </a:tc>
                <a:tc>
                  <a:txBody>
                    <a:bodyPr>
                      <a:noAutofit/>
                    </a:bodyPr>
                    <a:lstStyle/>
                    <a:p>
                      <a:pPr algn="r" rtl="0" lvl="0">
                        <a:lnSpc>
                          <a:spcPct val="115000"/>
                        </a:lnSpc>
                        <a:spcBef>
                          <a:spcPts val="0"/>
                        </a:spcBef>
                        <a:buNone/>
                      </a:pPr>
                      <a:r>
                        <a:rPr sz="1300" lang="en"/>
                        <a:t>$100.00</a:t>
                      </a:r>
                    </a:p>
                  </a:txBody>
                  <a:tcPr marR="28575" marB="25400" marT="25400" anchor="b" marL="28575">
                    <a:solidFill>
                      <a:srgbClr val="F4CCCC"/>
                    </a:solidFill>
                  </a:tcPr>
                </a:tc>
                <a:tc>
                  <a:txBody>
                    <a:bodyPr>
                      <a:noAutofit/>
                    </a:bodyPr>
                    <a:lstStyle/>
                    <a:p>
                      <a:pPr rtl="0" lvl="0">
                        <a:spcBef>
                          <a:spcPts val="0"/>
                        </a:spcBef>
                        <a:buNone/>
                      </a:pPr>
                      <a:r>
                        <a:t/>
                      </a:r>
                      <a:endParaRPr sz="1900"/>
                    </a:p>
                  </a:txBody>
                  <a:tcPr marR="28575" marB="25400" marT="25400" anchor="b" marL="28575">
                    <a:solidFill>
                      <a:srgbClr val="F4CC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4CCCC"/>
                    </a:solidFill>
                  </a:tcPr>
                </a:tc>
              </a:tr>
              <a:tr h="100000">
                <a:tc>
                  <a:txBody>
                    <a:bodyPr>
                      <a:noAutofit/>
                    </a:bodyPr>
                    <a:lstStyle/>
                    <a:p>
                      <a:pPr algn="r" rtl="0" lvl="0">
                        <a:lnSpc>
                          <a:spcPct val="115000"/>
                        </a:lnSpc>
                        <a:spcBef>
                          <a:spcPts val="0"/>
                        </a:spcBef>
                        <a:buNone/>
                      </a:pPr>
                      <a:r>
                        <a:rPr sz="1300" lang="en"/>
                        <a:t>17</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Ultrasonic Sensor</a:t>
                      </a:r>
                    </a:p>
                  </a:txBody>
                  <a:tcPr marR="28575" marB="25400" marT="25400" anchor="b" marL="28575">
                    <a:lnL w="9525" cap="flat">
                      <a:solidFill>
                        <a:srgbClr val="000000"/>
                      </a:solidFill>
                      <a:prstDash val="solid"/>
                      <a:round/>
                      <a:headEnd w="med" len="med" type="none"/>
                      <a:tailEnd w="med" len="med" type="none"/>
                    </a:lnL>
                    <a:solidFill>
                      <a:srgbClr val="F4CCCC"/>
                    </a:solidFill>
                  </a:tcPr>
                </a:tc>
                <a:tc>
                  <a:txBody>
                    <a:bodyPr>
                      <a:noAutofit/>
                    </a:bodyPr>
                    <a:lstStyle/>
                    <a:p>
                      <a:pPr rtl="0" lvl="0">
                        <a:lnSpc>
                          <a:spcPct val="115000"/>
                        </a:lnSpc>
                        <a:spcBef>
                          <a:spcPts val="0"/>
                        </a:spcBef>
                        <a:buNone/>
                      </a:pPr>
                      <a:r>
                        <a:rPr sz="1300" lang="en"/>
                        <a:t>Close range sensing</a:t>
                      </a:r>
                    </a:p>
                  </a:txBody>
                  <a:tcPr marR="28575" marB="25400" marT="25400" anchor="b" marL="28575">
                    <a:solidFill>
                      <a:srgbClr val="F4CCCC"/>
                    </a:solidFill>
                  </a:tcPr>
                </a:tc>
                <a:tc>
                  <a:txBody>
                    <a:bodyPr>
                      <a:noAutofit/>
                    </a:bodyPr>
                    <a:lstStyle/>
                    <a:p>
                      <a:pPr algn="r" rtl="0" lvl="0">
                        <a:lnSpc>
                          <a:spcPct val="115000"/>
                        </a:lnSpc>
                        <a:spcBef>
                          <a:spcPts val="0"/>
                        </a:spcBef>
                        <a:buNone/>
                      </a:pPr>
                      <a:r>
                        <a:rPr sz="1300" lang="en"/>
                        <a:t>4</a:t>
                      </a:r>
                    </a:p>
                  </a:txBody>
                  <a:tcPr marR="28575" marB="25400" marT="25400" anchor="b" marL="28575">
                    <a:solidFill>
                      <a:srgbClr val="F4CCCC"/>
                    </a:solidFill>
                  </a:tcPr>
                </a:tc>
                <a:tc>
                  <a:txBody>
                    <a:bodyPr>
                      <a:noAutofit/>
                    </a:bodyPr>
                    <a:lstStyle/>
                    <a:p>
                      <a:pPr algn="r" rtl="0" lvl="0">
                        <a:lnSpc>
                          <a:spcPct val="115000"/>
                        </a:lnSpc>
                        <a:spcBef>
                          <a:spcPts val="0"/>
                        </a:spcBef>
                        <a:buNone/>
                      </a:pPr>
                      <a:r>
                        <a:rPr sz="1300" lang="en"/>
                        <a:t>$80.00</a:t>
                      </a:r>
                    </a:p>
                  </a:txBody>
                  <a:tcPr marR="28575" marB="25400" marT="25400" anchor="b" marL="28575">
                    <a:solidFill>
                      <a:srgbClr val="F4CCCC"/>
                    </a:solidFill>
                  </a:tcPr>
                </a:tc>
                <a:tc>
                  <a:txBody>
                    <a:bodyPr>
                      <a:noAutofit/>
                    </a:bodyPr>
                    <a:lstStyle/>
                    <a:p>
                      <a:pPr rtl="0" lvl="0">
                        <a:spcBef>
                          <a:spcPts val="0"/>
                        </a:spcBef>
                        <a:buNone/>
                      </a:pPr>
                      <a:r>
                        <a:t/>
                      </a:r>
                      <a:endParaRPr sz="1900"/>
                    </a:p>
                  </a:txBody>
                  <a:tcPr marR="28575" marB="25400" marT="25400" anchor="b" marL="28575">
                    <a:solidFill>
                      <a:srgbClr val="F4CC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4CCCC"/>
                    </a:solidFill>
                  </a:tcPr>
                </a:tc>
              </a:tr>
              <a:tr h="100000">
                <a:tc>
                  <a:txBody>
                    <a:bodyPr>
                      <a:noAutofit/>
                    </a:bodyPr>
                    <a:lstStyle/>
                    <a:p>
                      <a:pPr algn="r" rtl="0" lvl="0">
                        <a:lnSpc>
                          <a:spcPct val="115000"/>
                        </a:lnSpc>
                        <a:spcBef>
                          <a:spcPts val="0"/>
                        </a:spcBef>
                        <a:buNone/>
                      </a:pPr>
                      <a:r>
                        <a:rPr sz="1300" lang="en"/>
                        <a:t>18</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Prism</a:t>
                      </a:r>
                    </a:p>
                  </a:txBody>
                  <a:tcPr marR="28575" marB="25400" marT="25400" anchor="b" marL="28575">
                    <a:lnL w="9525" cap="flat">
                      <a:solidFill>
                        <a:srgbClr val="000000"/>
                      </a:solidFill>
                      <a:prstDash val="solid"/>
                      <a:round/>
                      <a:headEnd w="med" len="med" type="none"/>
                      <a:tailEnd w="med" len="med" type="none"/>
                    </a:lnL>
                    <a:solidFill>
                      <a:srgbClr val="FFF2CC"/>
                    </a:solidFill>
                  </a:tcPr>
                </a:tc>
                <a:tc>
                  <a:txBody>
                    <a:bodyPr>
                      <a:noAutofit/>
                    </a:bodyPr>
                    <a:lstStyle/>
                    <a:p>
                      <a:pPr rtl="0" lvl="0">
                        <a:lnSpc>
                          <a:spcPct val="115000"/>
                        </a:lnSpc>
                        <a:spcBef>
                          <a:spcPts val="0"/>
                        </a:spcBef>
                        <a:buNone/>
                      </a:pPr>
                      <a:r>
                        <a:rPr sz="1300" lang="en"/>
                        <a:t>Reflects light from tracking laser</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$300.00</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$194.49</a:t>
                      </a:r>
                    </a:p>
                  </a:txBody>
                  <a:tcPr marR="28575" marB="25400" marT="25400" anchor="b" marL="28575">
                    <a:solidFill>
                      <a:srgbClr val="FFF2CC"/>
                    </a:solidFill>
                  </a:tcPr>
                </a:tc>
                <a:tc>
                  <a:txBody>
                    <a:bodyPr>
                      <a:noAutofit/>
                    </a:bodyPr>
                    <a:lstStyle/>
                    <a:p>
                      <a:pPr rtl="0" lvl="0">
                        <a:lnSpc>
                          <a:spcPct val="115000"/>
                        </a:lnSpc>
                        <a:spcBef>
                          <a:spcPts val="0"/>
                        </a:spcBef>
                        <a:buNone/>
                      </a:pPr>
                      <a:r>
                        <a:rPr sz="1300" lang="en"/>
                        <a:t>Big Ticket Item</a:t>
                      </a:r>
                    </a:p>
                  </a:txBody>
                  <a:tcPr marR="28575" marB="25400" marT="25400" anchor="b" marL="28575">
                    <a:lnR w="9525" cap="flat">
                      <a:solidFill>
                        <a:srgbClr val="000000"/>
                      </a:solidFill>
                      <a:prstDash val="solid"/>
                      <a:round/>
                      <a:headEnd w="med" len="med" type="none"/>
                      <a:tailEnd w="med" len="med" type="none"/>
                    </a:lnR>
                    <a:solidFill>
                      <a:srgbClr val="FFF2CC"/>
                    </a:solidFill>
                  </a:tcPr>
                </a:tc>
              </a:tr>
              <a:tr h="266700">
                <a:tc>
                  <a:txBody>
                    <a:bodyPr>
                      <a:noAutofit/>
                    </a:bodyPr>
                    <a:lstStyle/>
                    <a:p>
                      <a:pPr algn="r" rtl="0" lvl="0">
                        <a:lnSpc>
                          <a:spcPct val="115000"/>
                        </a:lnSpc>
                        <a:spcBef>
                          <a:spcPts val="0"/>
                        </a:spcBef>
                        <a:buNone/>
                      </a:pPr>
                      <a:r>
                        <a:rPr sz="1300" lang="en"/>
                        <a:t>19</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E-Stop</a:t>
                      </a:r>
                    </a:p>
                  </a:txBody>
                  <a:tcPr marR="28575" marB="25400" marT="25400" anchor="b" marL="28575">
                    <a:lnL w="9525" cap="flat">
                      <a:solidFill>
                        <a:srgbClr val="000000"/>
                      </a:solidFill>
                      <a:prstDash val="solid"/>
                      <a:round/>
                      <a:headEnd w="med" len="med" type="none"/>
                      <a:tailEnd w="med" len="med" type="none"/>
                    </a:lnL>
                    <a:solidFill>
                      <a:srgbClr val="FFF2CC"/>
                    </a:solidFill>
                  </a:tcPr>
                </a:tc>
                <a:tc>
                  <a:txBody>
                    <a:bodyPr>
                      <a:noAutofit/>
                    </a:bodyPr>
                    <a:lstStyle/>
                    <a:p>
                      <a:pPr rtl="0" lvl="0">
                        <a:lnSpc>
                          <a:spcPct val="115000"/>
                        </a:lnSpc>
                        <a:spcBef>
                          <a:spcPts val="0"/>
                        </a:spcBef>
                        <a:buNone/>
                      </a:pPr>
                      <a:r>
                        <a:rPr sz="1300" lang="en"/>
                        <a:t>Button to emergency stop system</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$30.00</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$5.90</a:t>
                      </a:r>
                    </a:p>
                  </a:txBody>
                  <a:tcPr marR="28575" marB="25400" marT="25400" anchor="b" marL="28575">
                    <a:solidFill>
                      <a:srgbClr val="FFF2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FF2CC"/>
                    </a:solidFill>
                  </a:tcPr>
                </a:tc>
              </a:tr>
              <a:tr h="266700">
                <a:tc>
                  <a:txBody>
                    <a:bodyPr>
                      <a:noAutofit/>
                    </a:bodyPr>
                    <a:lstStyle/>
                    <a:p>
                      <a:pPr algn="r" rtl="0" lvl="0">
                        <a:lnSpc>
                          <a:spcPct val="115000"/>
                        </a:lnSpc>
                        <a:spcBef>
                          <a:spcPts val="0"/>
                        </a:spcBef>
                        <a:buNone/>
                      </a:pPr>
                      <a:r>
                        <a:rPr sz="1300" lang="en"/>
                        <a:t>20</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12V Relay</a:t>
                      </a:r>
                    </a:p>
                  </a:txBody>
                  <a:tcPr marR="28575" marB="25400" marT="25400" anchor="b" marL="28575">
                    <a:lnL w="9525" cap="flat">
                      <a:solidFill>
                        <a:srgbClr val="000000"/>
                      </a:solidFill>
                      <a:prstDash val="solid"/>
                      <a:round/>
                      <a:headEnd w="med" len="med" type="none"/>
                      <a:tailEnd w="med" len="med" type="none"/>
                    </a:lnL>
                    <a:solidFill>
                      <a:srgbClr val="FFF2CC"/>
                    </a:solidFill>
                  </a:tcPr>
                </a:tc>
                <a:tc>
                  <a:txBody>
                    <a:bodyPr>
                      <a:noAutofit/>
                    </a:bodyPr>
                    <a:lstStyle/>
                    <a:p>
                      <a:pPr rtl="0" lvl="0">
                        <a:lnSpc>
                          <a:spcPct val="115000"/>
                        </a:lnSpc>
                        <a:spcBef>
                          <a:spcPts val="0"/>
                        </a:spcBef>
                        <a:buNone/>
                      </a:pPr>
                      <a:r>
                        <a:rPr sz="1300" lang="en"/>
                        <a:t>Controllable power to paint pump</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$20.00</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$6.80</a:t>
                      </a:r>
                    </a:p>
                  </a:txBody>
                  <a:tcPr marR="28575" marB="25400" marT="25400" anchor="b" marL="28575">
                    <a:solidFill>
                      <a:srgbClr val="FFF2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FF2CC"/>
                    </a:solidFill>
                  </a:tcPr>
                </a:tc>
              </a:tr>
              <a:tr h="266700">
                <a:tc>
                  <a:txBody>
                    <a:bodyPr>
                      <a:noAutofit/>
                    </a:bodyPr>
                    <a:lstStyle/>
                    <a:p>
                      <a:pPr algn="r" rtl="0" lvl="0">
                        <a:lnSpc>
                          <a:spcPct val="115000"/>
                        </a:lnSpc>
                        <a:spcBef>
                          <a:spcPts val="0"/>
                        </a:spcBef>
                        <a:buNone/>
                      </a:pPr>
                      <a:r>
                        <a:rPr sz="1300" lang="en"/>
                        <a:t>21</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5V Relay</a:t>
                      </a:r>
                    </a:p>
                  </a:txBody>
                  <a:tcPr marR="28575" marB="25400" marT="25400" anchor="b" marL="28575">
                    <a:lnL w="9525" cap="flat">
                      <a:solidFill>
                        <a:srgbClr val="000000"/>
                      </a:solidFill>
                      <a:prstDash val="solid"/>
                      <a:round/>
                      <a:headEnd w="med" len="med" type="none"/>
                      <a:tailEnd w="med" len="med" type="none"/>
                    </a:lnL>
                    <a:solidFill>
                      <a:srgbClr val="FFF2CC"/>
                    </a:solidFill>
                  </a:tcPr>
                </a:tc>
                <a:tc>
                  <a:txBody>
                    <a:bodyPr>
                      <a:noAutofit/>
                    </a:bodyPr>
                    <a:lstStyle/>
                    <a:p>
                      <a:pPr rtl="0" lvl="0">
                        <a:lnSpc>
                          <a:spcPct val="115000"/>
                        </a:lnSpc>
                        <a:spcBef>
                          <a:spcPts val="0"/>
                        </a:spcBef>
                        <a:buNone/>
                      </a:pPr>
                      <a:r>
                        <a:rPr sz="1300" lang="en"/>
                        <a:t>Controllable power to electronics</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$20.00</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$14.90</a:t>
                      </a:r>
                    </a:p>
                  </a:txBody>
                  <a:tcPr marR="28575" marB="25400" marT="25400" anchor="b" marL="28575">
                    <a:solidFill>
                      <a:srgbClr val="FFF2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FF2CC"/>
                    </a:solidFill>
                  </a:tcPr>
                </a:tc>
              </a:tr>
              <a:tr h="340350">
                <a:tc>
                  <a:txBody>
                    <a:bodyPr>
                      <a:noAutofit/>
                    </a:bodyPr>
                    <a:lstStyle/>
                    <a:p>
                      <a:pPr algn="r" rtl="0" lvl="0">
                        <a:lnSpc>
                          <a:spcPct val="115000"/>
                        </a:lnSpc>
                        <a:spcBef>
                          <a:spcPts val="0"/>
                        </a:spcBef>
                        <a:buNone/>
                      </a:pPr>
                      <a:r>
                        <a:rPr sz="1300" lang="en"/>
                        <a:t>22</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Canvas</a:t>
                      </a:r>
                    </a:p>
                  </a:txBody>
                  <a:tcPr marR="28575" marB="25400" marT="25400" anchor="b" marL="28575">
                    <a:lnL w="9525" cap="flat">
                      <a:solidFill>
                        <a:srgbClr val="000000"/>
                      </a:solidFill>
                      <a:prstDash val="solid"/>
                      <a:round/>
                      <a:headEnd w="med" len="med" type="none"/>
                      <a:tailEnd w="med" len="med" type="none"/>
                    </a:lnL>
                    <a:solidFill>
                      <a:srgbClr val="FFF2CC"/>
                    </a:solidFill>
                  </a:tcPr>
                </a:tc>
                <a:tc>
                  <a:txBody>
                    <a:bodyPr>
                      <a:noAutofit/>
                    </a:bodyPr>
                    <a:lstStyle/>
                    <a:p>
                      <a:pPr rtl="0" lvl="0">
                        <a:lnSpc>
                          <a:spcPct val="115000"/>
                        </a:lnSpc>
                        <a:spcBef>
                          <a:spcPts val="0"/>
                        </a:spcBef>
                        <a:buNone/>
                      </a:pPr>
                      <a:r>
                        <a:rPr sz="1300" lang="en"/>
                        <a:t>Painting surface for testing</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$50.00</a:t>
                      </a:r>
                    </a:p>
                  </a:txBody>
                  <a:tcPr marR="28575" marB="25400" marT="25400" anchor="b" marL="28575">
                    <a:solidFill>
                      <a:srgbClr val="FFF2CC"/>
                    </a:solidFill>
                  </a:tcPr>
                </a:tc>
                <a:tc>
                  <a:txBody>
                    <a:bodyPr>
                      <a:noAutofit/>
                    </a:bodyPr>
                    <a:lstStyle/>
                    <a:p>
                      <a:pPr algn="r" rtl="0" lvl="0">
                        <a:lnSpc>
                          <a:spcPct val="115000"/>
                        </a:lnSpc>
                        <a:spcBef>
                          <a:spcPts val="0"/>
                        </a:spcBef>
                        <a:buNone/>
                      </a:pPr>
                      <a:r>
                        <a:rPr sz="1300" lang="en"/>
                        <a:t>$17.99</a:t>
                      </a:r>
                    </a:p>
                  </a:txBody>
                  <a:tcPr marR="28575" marB="25400" marT="25400" anchor="b" marL="28575">
                    <a:solidFill>
                      <a:srgbClr val="FFF2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FF2CC"/>
                    </a:solidFill>
                  </a:tcPr>
                </a:tc>
              </a:tr>
              <a:tr h="340350">
                <a:tc>
                  <a:txBody>
                    <a:bodyPr>
                      <a:noAutofit/>
                    </a:bodyPr>
                    <a:lstStyle/>
                    <a:p>
                      <a:pPr algn="r" rtl="0" lvl="0">
                        <a:lnSpc>
                          <a:spcPct val="115000"/>
                        </a:lnSpc>
                        <a:spcBef>
                          <a:spcPts val="0"/>
                        </a:spcBef>
                        <a:buNone/>
                      </a:pPr>
                      <a:r>
                        <a:rPr sz="1300" lang="en"/>
                        <a:t>23</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UI Comm</a:t>
                      </a:r>
                    </a:p>
                  </a:txBody>
                  <a:tcPr marR="28575" marB="25400" marT="25400" anchor="b" marL="28575">
                    <a:lnL w="9525" cap="flat">
                      <a:solidFill>
                        <a:srgbClr val="000000"/>
                      </a:solidFill>
                      <a:prstDash val="solid"/>
                      <a:round/>
                      <a:headEnd w="med" len="med" type="none"/>
                      <a:tailEnd w="med" len="med" type="none"/>
                    </a:lnL>
                    <a:solidFill>
                      <a:srgbClr val="F4CCCC"/>
                    </a:solidFill>
                  </a:tcPr>
                </a:tc>
                <a:tc>
                  <a:txBody>
                    <a:bodyPr>
                      <a:noAutofit/>
                    </a:bodyPr>
                    <a:lstStyle/>
                    <a:p>
                      <a:pPr rtl="0" lvl="0">
                        <a:lnSpc>
                          <a:spcPct val="115000"/>
                        </a:lnSpc>
                        <a:spcBef>
                          <a:spcPts val="0"/>
                        </a:spcBef>
                        <a:buNone/>
                      </a:pPr>
                      <a:r>
                        <a:rPr sz="1300" lang="en"/>
                        <a:t>Probably bluetooth for UI</a:t>
                      </a:r>
                    </a:p>
                  </a:txBody>
                  <a:tcPr marR="28575" marB="25400" marT="25400" anchor="b" marL="28575">
                    <a:solidFill>
                      <a:srgbClr val="F4CCCC"/>
                    </a:solidFill>
                  </a:tcPr>
                </a:tc>
                <a:tc>
                  <a:txBody>
                    <a:bodyPr>
                      <a:noAutofit/>
                    </a:bodyPr>
                    <a:lstStyle/>
                    <a:p>
                      <a:pPr algn="r" rtl="0" lvl="0">
                        <a:lnSpc>
                          <a:spcPct val="115000"/>
                        </a:lnSpc>
                        <a:spcBef>
                          <a:spcPts val="0"/>
                        </a:spcBef>
                        <a:buNone/>
                      </a:pPr>
                      <a:r>
                        <a:rPr sz="1300" lang="en"/>
                        <a:t>1</a:t>
                      </a:r>
                    </a:p>
                  </a:txBody>
                  <a:tcPr marR="28575" marB="25400" marT="25400" anchor="b" marL="28575">
                    <a:solidFill>
                      <a:srgbClr val="F4CCCC"/>
                    </a:solidFill>
                  </a:tcPr>
                </a:tc>
                <a:tc>
                  <a:txBody>
                    <a:bodyPr>
                      <a:noAutofit/>
                    </a:bodyPr>
                    <a:lstStyle/>
                    <a:p>
                      <a:pPr algn="r" rtl="0" lvl="0">
                        <a:lnSpc>
                          <a:spcPct val="115000"/>
                        </a:lnSpc>
                        <a:spcBef>
                          <a:spcPts val="0"/>
                        </a:spcBef>
                        <a:buNone/>
                      </a:pPr>
                      <a:r>
                        <a:rPr sz="1300" lang="en"/>
                        <a:t>$60.00</a:t>
                      </a:r>
                    </a:p>
                  </a:txBody>
                  <a:tcPr marR="28575" marB="25400" marT="25400" anchor="b" marL="28575">
                    <a:solidFill>
                      <a:srgbClr val="F4CCCC"/>
                    </a:solidFill>
                  </a:tcPr>
                </a:tc>
                <a:tc>
                  <a:txBody>
                    <a:bodyPr>
                      <a:noAutofit/>
                    </a:bodyPr>
                    <a:lstStyle/>
                    <a:p>
                      <a:pPr rtl="0" lvl="0">
                        <a:spcBef>
                          <a:spcPts val="0"/>
                        </a:spcBef>
                        <a:buNone/>
                      </a:pPr>
                      <a:r>
                        <a:t/>
                      </a:r>
                      <a:endParaRPr sz="1900"/>
                    </a:p>
                  </a:txBody>
                  <a:tcPr marR="28575" marB="25400" marT="25400" anchor="b" marL="28575">
                    <a:solidFill>
                      <a:srgbClr val="F4CCCC"/>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solidFill>
                      <a:srgbClr val="F4CCCC"/>
                    </a:solidFill>
                  </a:tcPr>
                </a:tc>
              </a:tr>
              <a:tr h="266700">
                <a:tc>
                  <a:txBody>
                    <a:bodyPr>
                      <a:noAutofit/>
                    </a:bodyPr>
                    <a:lstStyle/>
                    <a:p>
                      <a:pPr algn="r" rtl="0" lvl="0">
                        <a:lnSpc>
                          <a:spcPct val="115000"/>
                        </a:lnSpc>
                        <a:spcBef>
                          <a:spcPts val="0"/>
                        </a:spcBef>
                        <a:buNone/>
                      </a:pPr>
                      <a:r>
                        <a:rPr sz="1300" lang="en"/>
                        <a:t>24</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lnSpc>
                          <a:spcPct val="115000"/>
                        </a:lnSpc>
                        <a:spcBef>
                          <a:spcPts val="0"/>
                        </a:spcBef>
                        <a:buNone/>
                      </a:pPr>
                      <a:r>
                        <a:rPr sz="1300" lang="en"/>
                        <a:t>Battery Connectors</a:t>
                      </a:r>
                    </a:p>
                  </a:txBody>
                  <a:tcPr marR="28575" marB="25400" marT="25400" anchor="b" marL="28575">
                    <a:lnL w="9525" cap="flat">
                      <a:solidFill>
                        <a:srgbClr val="000000"/>
                      </a:solidFill>
                      <a:prstDash val="solid"/>
                      <a:round/>
                      <a:headEnd w="med" len="med" type="none"/>
                      <a:tailEnd w="med" len="med" type="none"/>
                    </a:lnL>
                    <a:lnB w="9525" cap="flat">
                      <a:solidFill>
                        <a:srgbClr val="000000"/>
                      </a:solidFill>
                      <a:prstDash val="solid"/>
                      <a:round/>
                      <a:headEnd w="med" len="med" type="none"/>
                      <a:tailEnd w="med" len="med" type="none"/>
                    </a:lnB>
                    <a:solidFill>
                      <a:srgbClr val="D9EAD3"/>
                    </a:solidFill>
                  </a:tcPr>
                </a:tc>
                <a:tc>
                  <a:txBody>
                    <a:bodyPr>
                      <a:noAutofit/>
                    </a:bodyPr>
                    <a:lstStyle/>
                    <a:p>
                      <a:pPr rtl="0" lvl="0">
                        <a:lnSpc>
                          <a:spcPct val="115000"/>
                        </a:lnSpc>
                        <a:spcBef>
                          <a:spcPts val="0"/>
                        </a:spcBef>
                        <a:buNone/>
                      </a:pPr>
                      <a:r>
                        <a:rPr sz="1300" lang="en"/>
                        <a:t>Connects batteries to motors</a:t>
                      </a:r>
                    </a:p>
                  </a:txBody>
                  <a:tcPr marR="28575" marB="25400" marT="25400" anchor="b" marL="28575">
                    <a:lnB w="9525" cap="flat">
                      <a:solidFill>
                        <a:srgbClr val="000000"/>
                      </a:solidFill>
                      <a:prstDash val="solid"/>
                      <a:round/>
                      <a:headEnd w="med" len="med" type="none"/>
                      <a:tailEnd w="med" len="med" type="none"/>
                    </a:lnB>
                    <a:solidFill>
                      <a:srgbClr val="D9EAD3"/>
                    </a:solidFill>
                  </a:tcPr>
                </a:tc>
                <a:tc>
                  <a:txBody>
                    <a:bodyPr>
                      <a:noAutofit/>
                    </a:bodyPr>
                    <a:lstStyle/>
                    <a:p>
                      <a:pPr algn="r" rtl="0" lvl="0">
                        <a:lnSpc>
                          <a:spcPct val="115000"/>
                        </a:lnSpc>
                        <a:spcBef>
                          <a:spcPts val="0"/>
                        </a:spcBef>
                        <a:buNone/>
                      </a:pPr>
                      <a:r>
                        <a:rPr sz="1300" lang="en"/>
                        <a:t>2</a:t>
                      </a:r>
                    </a:p>
                  </a:txBody>
                  <a:tcPr marR="28575" marB="25400" marT="25400" anchor="b" marL="28575">
                    <a:lnB w="9525" cap="flat">
                      <a:solidFill>
                        <a:srgbClr val="000000"/>
                      </a:solidFill>
                      <a:prstDash val="solid"/>
                      <a:round/>
                      <a:headEnd w="med" len="med" type="none"/>
                      <a:tailEnd w="med" len="med" type="none"/>
                    </a:lnB>
                    <a:solidFill>
                      <a:srgbClr val="D9EAD3"/>
                    </a:solidFill>
                  </a:tcPr>
                </a:tc>
                <a:tc>
                  <a:txBody>
                    <a:bodyPr>
                      <a:noAutofit/>
                    </a:bodyPr>
                    <a:lstStyle/>
                    <a:p>
                      <a:pPr algn="r" rtl="0" lvl="0">
                        <a:lnSpc>
                          <a:spcPct val="115000"/>
                        </a:lnSpc>
                        <a:spcBef>
                          <a:spcPts val="0"/>
                        </a:spcBef>
                        <a:buNone/>
                      </a:pPr>
                      <a:r>
                        <a:rPr sz="1300" lang="en"/>
                        <a:t>$0.00</a:t>
                      </a:r>
                    </a:p>
                  </a:txBody>
                  <a:tcPr marR="28575" marB="25400" marT="25400" anchor="b" marL="28575">
                    <a:lnB w="9525" cap="flat">
                      <a:solidFill>
                        <a:srgbClr val="000000"/>
                      </a:solidFill>
                      <a:prstDash val="solid"/>
                      <a:round/>
                      <a:headEnd w="med" len="med" type="none"/>
                      <a:tailEnd w="med" len="med" type="none"/>
                    </a:lnB>
                    <a:solidFill>
                      <a:srgbClr val="D9EAD3"/>
                    </a:solidFill>
                  </a:tcPr>
                </a:tc>
                <a:tc>
                  <a:txBody>
                    <a:bodyPr>
                      <a:noAutofit/>
                    </a:bodyPr>
                    <a:lstStyle/>
                    <a:p>
                      <a:pPr algn="r" rtl="0" lvl="0">
                        <a:lnSpc>
                          <a:spcPct val="115000"/>
                        </a:lnSpc>
                        <a:spcBef>
                          <a:spcPts val="0"/>
                        </a:spcBef>
                        <a:buNone/>
                      </a:pPr>
                      <a:r>
                        <a:rPr sz="1300" lang="en"/>
                        <a:t>$18.82</a:t>
                      </a:r>
                    </a:p>
                  </a:txBody>
                  <a:tcPr marR="28575" marB="25400" marT="25400" anchor="b" marL="28575">
                    <a:lnB w="9525" cap="flat">
                      <a:solidFill>
                        <a:srgbClr val="000000"/>
                      </a:solidFill>
                      <a:prstDash val="solid"/>
                      <a:round/>
                      <a:headEnd w="med" len="med" type="none"/>
                      <a:tailEnd w="med" len="med" type="none"/>
                    </a:lnB>
                    <a:solidFill>
                      <a:srgbClr val="D9EAD3"/>
                    </a:solidFill>
                  </a:tcPr>
                </a:tc>
                <a:tc>
                  <a:txBody>
                    <a:bodyPr>
                      <a:noAutofit/>
                    </a:bodyPr>
                    <a:lstStyle/>
                    <a:p>
                      <a:pPr rtl="0" lvl="0">
                        <a:spcBef>
                          <a:spcPts val="0"/>
                        </a:spcBef>
                        <a:buNone/>
                      </a:pPr>
                      <a:r>
                        <a:t/>
                      </a:r>
                      <a:endParaRPr sz="1900"/>
                    </a:p>
                  </a:txBody>
                  <a:tcPr marR="28575" marB="25400" marT="25400" anchor="b" marL="28575">
                    <a:lnR w="9525" cap="flat">
                      <a:solidFill>
                        <a:srgbClr val="000000"/>
                      </a:solidFill>
                      <a:prstDash val="solid"/>
                      <a:round/>
                      <a:headEnd w="med" len="med" type="none"/>
                      <a:tailEnd w="med" len="med" type="none"/>
                    </a:lnR>
                    <a:lnB w="9525" cap="flat">
                      <a:solidFill>
                        <a:srgbClr val="000000"/>
                      </a:solidFill>
                      <a:prstDash val="solid"/>
                      <a:round/>
                      <a:headEnd w="med" len="med" type="none"/>
                      <a:tailEnd w="med" len="med" type="none"/>
                    </a:lnB>
                    <a:solidFill>
                      <a:srgbClr val="D9EAD3"/>
                    </a:solidFill>
                  </a:tcPr>
                </a:tc>
              </a:tr>
              <a:tr h="340350">
                <a:tc>
                  <a:txBody>
                    <a:bodyPr>
                      <a:noAutofit/>
                    </a:bodyPr>
                    <a:lstStyle/>
                    <a:p>
                      <a:pPr rtl="0" lvl="0">
                        <a:spcBef>
                          <a:spcPts val="0"/>
                        </a:spcBef>
                        <a:buNone/>
                      </a:pPr>
                      <a:r>
                        <a:t/>
                      </a:r>
                      <a:endParaRPr sz="1900"/>
                    </a:p>
                  </a:txBody>
                  <a:tcPr marR="28575" marB="25400" marT="25400" anchor="b" marL="28575">
                    <a:lnR w="9525" cap="flat">
                      <a:solidFill>
                        <a:srgbClr val="000000">
                          <a:alpha val="0"/>
                        </a:srgbClr>
                      </a:solidFill>
                      <a:prstDash val="solid"/>
                      <a:round/>
                      <a:headEnd w="med" len="med" type="none"/>
                      <a:tailEnd w="med" len="med" type="none"/>
                    </a:lnR>
                    <a:lnT w="9525" cap="flat">
                      <a:solidFill>
                        <a:srgbClr val="000000"/>
                      </a:solidFill>
                      <a:prstDash val="solid"/>
                      <a:round/>
                      <a:headEnd w="med" len="med" type="none"/>
                      <a:tailEnd w="med" len="med" type="none"/>
                    </a:lnT>
                  </a:tcPr>
                </a:tc>
                <a:tc>
                  <a:txBody>
                    <a:bodyPr>
                      <a:noAutofit/>
                    </a:bodyPr>
                    <a:lstStyle/>
                    <a:p>
                      <a:pPr rtl="0" lvl="0">
                        <a:spcBef>
                          <a:spcPts val="0"/>
                        </a:spcBef>
                        <a:buNone/>
                      </a:pPr>
                      <a:r>
                        <a:t/>
                      </a:r>
                      <a:endParaRPr sz="1900"/>
                    </a:p>
                  </a:txBody>
                  <a:tcPr marR="28575" marB="25400" marT="25400" anchor="b" marL="28575">
                    <a:lnL w="9525" cap="flat">
                      <a:solidFill>
                        <a:srgbClr val="000000">
                          <a:alpha val="0"/>
                        </a:srgbClr>
                      </a:solidFill>
                      <a:prstDash val="solid"/>
                      <a:round/>
                      <a:headEnd w="med" len="med" type="none"/>
                      <a:tailEnd w="med" len="med" type="none"/>
                    </a:lnL>
                    <a:lnR w="9525" cap="flat">
                      <a:solidFill>
                        <a:srgbClr val="000000">
                          <a:alpha val="0"/>
                        </a:srgbClr>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alpha val="0"/>
                        </a:srgbClr>
                      </a:solidFill>
                      <a:prstDash val="solid"/>
                      <a:round/>
                      <a:headEnd w="med" len="med" type="none"/>
                      <a:tailEnd w="med" len="med" type="none"/>
                    </a:lnB>
                  </a:tcPr>
                </a:tc>
                <a:tc>
                  <a:txBody>
                    <a:bodyPr>
                      <a:noAutofit/>
                    </a:bodyPr>
                    <a:lstStyle/>
                    <a:p>
                      <a:pPr rtl="0" lvl="0">
                        <a:spcBef>
                          <a:spcPts val="0"/>
                        </a:spcBef>
                        <a:buNone/>
                      </a:pPr>
                      <a:r>
                        <a:t/>
                      </a:r>
                      <a:endParaRPr sz="1900"/>
                    </a:p>
                  </a:txBody>
                  <a:tcPr marR="28575" marB="25400" marT="25400" anchor="b" marL="28575">
                    <a:lnL w="9525" cap="flat">
                      <a:solidFill>
                        <a:srgbClr val="000000">
                          <a:alpha val="0"/>
                        </a:srgbClr>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alpha val="0"/>
                        </a:srgbClr>
                      </a:solidFill>
                      <a:prstDash val="solid"/>
                      <a:round/>
                      <a:headEnd w="med" len="med" type="none"/>
                      <a:tailEnd w="med" len="med" type="none"/>
                    </a:lnB>
                  </a:tcPr>
                </a:tc>
                <a:tc>
                  <a:txBody>
                    <a:bodyPr>
                      <a:noAutofit/>
                    </a:bodyPr>
                    <a:lstStyle/>
                    <a:p>
                      <a:pPr algn="r" rtl="0" lvl="0">
                        <a:lnSpc>
                          <a:spcPct val="115000"/>
                        </a:lnSpc>
                        <a:spcBef>
                          <a:spcPts val="0"/>
                        </a:spcBef>
                        <a:buNone/>
                      </a:pPr>
                      <a:r>
                        <a:rPr b="1" sz="1300" lang="en"/>
                        <a:t>Total</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algn="r" rtl="0" lvl="0">
                        <a:lnSpc>
                          <a:spcPct val="115000"/>
                        </a:lnSpc>
                        <a:spcBef>
                          <a:spcPts val="0"/>
                        </a:spcBef>
                        <a:buNone/>
                      </a:pPr>
                      <a:r>
                        <a:rPr sz="1300" lang="en"/>
                        <a:t>$3,910.00</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algn="r" rtl="0" lvl="0">
                        <a:lnSpc>
                          <a:spcPct val="115000"/>
                        </a:lnSpc>
                        <a:spcBef>
                          <a:spcPts val="0"/>
                        </a:spcBef>
                        <a:buNone/>
                      </a:pPr>
                      <a:r>
                        <a:rPr sz="1300" lang="en"/>
                        <a:t>$909.38</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spcBef>
                          <a:spcPts val="0"/>
                        </a:spcBef>
                        <a:buNone/>
                      </a:pPr>
                      <a:r>
                        <a:t/>
                      </a:r>
                      <a:endParaRPr sz="1900"/>
                    </a:p>
                  </a:txBody>
                  <a:tcPr marR="28575" marB="25400" marT="25400" anchor="b" marL="28575">
                    <a:lnL w="9525" cap="flat">
                      <a:solidFill>
                        <a:srgbClr val="000000"/>
                      </a:solidFill>
                      <a:prstDash val="solid"/>
                      <a:round/>
                      <a:headEnd w="med" len="med" type="none"/>
                      <a:tailEnd w="med" len="med" type="none"/>
                    </a:lnL>
                    <a:lnT w="9525" cap="flat">
                      <a:solidFill>
                        <a:srgbClr val="000000"/>
                      </a:solidFill>
                      <a:prstDash val="solid"/>
                      <a:round/>
                      <a:headEnd w="med" len="med" type="none"/>
                      <a:tailEnd w="med" len="med" type="none"/>
                    </a:lnT>
                  </a:tcPr>
                </a:tc>
              </a:tr>
              <a:tr h="341625">
                <a:tc>
                  <a:txBody>
                    <a:bodyPr>
                      <a:noAutofit/>
                    </a:bodyPr>
                    <a:lstStyle/>
                    <a:p>
                      <a:pPr rtl="0" lvl="0">
                        <a:spcBef>
                          <a:spcPts val="0"/>
                        </a:spcBef>
                        <a:buNone/>
                      </a:pPr>
                      <a:r>
                        <a:t/>
                      </a:r>
                      <a:endParaRPr sz="1900"/>
                    </a:p>
                  </a:txBody>
                  <a:tcPr marR="28575" marB="25400" marT="25400" anchor="b" marL="28575">
                    <a:lnR w="9525" cap="flat">
                      <a:solidFill>
                        <a:srgbClr val="000000">
                          <a:alpha val="0"/>
                        </a:srgbClr>
                      </a:solidFill>
                      <a:prstDash val="solid"/>
                      <a:round/>
                      <a:headEnd w="med" len="med" type="none"/>
                      <a:tailEnd w="med" len="med" type="none"/>
                    </a:lnR>
                  </a:tcPr>
                </a:tc>
                <a:tc>
                  <a:txBody>
                    <a:bodyPr>
                      <a:noAutofit/>
                    </a:bodyPr>
                    <a:lstStyle/>
                    <a:p>
                      <a:pPr rtl="0" lvl="0">
                        <a:spcBef>
                          <a:spcPts val="0"/>
                        </a:spcBef>
                        <a:buNone/>
                      </a:pPr>
                      <a:r>
                        <a:t/>
                      </a:r>
                      <a:endParaRPr sz="1900"/>
                    </a:p>
                  </a:txBody>
                  <a:tcPr marR="28575" marB="25400" marT="25400" anchor="b" marL="28575">
                    <a:lnL w="9525" cap="flat">
                      <a:solidFill>
                        <a:srgbClr val="000000">
                          <a:alpha val="0"/>
                        </a:srgbClr>
                      </a:solidFill>
                      <a:prstDash val="solid"/>
                      <a:round/>
                      <a:headEnd w="med" len="med" type="none"/>
                      <a:tailEnd w="med" len="med" type="none"/>
                    </a:lnL>
                    <a:lnR w="9525" cap="flat">
                      <a:solidFill>
                        <a:srgbClr val="000000">
                          <a:alpha val="0"/>
                        </a:srgbClr>
                      </a:solidFill>
                      <a:prstDash val="solid"/>
                      <a:round/>
                      <a:headEnd w="med" len="med" type="none"/>
                      <a:tailEnd w="med" len="med" type="none"/>
                    </a:lnR>
                    <a:lnT w="9525" cap="flat">
                      <a:solidFill>
                        <a:srgbClr val="000000">
                          <a:alpha val="0"/>
                        </a:srgbClr>
                      </a:solidFill>
                      <a:prstDash val="solid"/>
                      <a:round/>
                      <a:headEnd w="med" len="med" type="none"/>
                      <a:tailEnd w="med" len="med" type="none"/>
                    </a:lnT>
                    <a:lnB w="9525" cap="flat">
                      <a:solidFill>
                        <a:srgbClr val="000000">
                          <a:alpha val="0"/>
                        </a:srgbClr>
                      </a:solidFill>
                      <a:prstDash val="solid"/>
                      <a:round/>
                      <a:headEnd w="med" len="med" type="none"/>
                      <a:tailEnd w="med" len="med" type="none"/>
                    </a:lnB>
                  </a:tcPr>
                </a:tc>
                <a:tc>
                  <a:txBody>
                    <a:bodyPr>
                      <a:noAutofit/>
                    </a:bodyPr>
                    <a:lstStyle/>
                    <a:p>
                      <a:pPr rtl="0" lvl="0">
                        <a:spcBef>
                          <a:spcPts val="0"/>
                        </a:spcBef>
                        <a:buNone/>
                      </a:pPr>
                      <a:r>
                        <a:t/>
                      </a:r>
                      <a:endParaRPr sz="1900"/>
                    </a:p>
                  </a:txBody>
                  <a:tcPr marR="28575" marB="25400" marT="25400" anchor="b" marL="28575">
                    <a:lnL w="9525" cap="flat">
                      <a:solidFill>
                        <a:srgbClr val="000000">
                          <a:alpha val="0"/>
                        </a:srgbClr>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alpha val="0"/>
                        </a:srgbClr>
                      </a:solidFill>
                      <a:prstDash val="solid"/>
                      <a:round/>
                      <a:headEnd w="med" len="med" type="none"/>
                      <a:tailEnd w="med" len="med" type="none"/>
                    </a:lnT>
                  </a:tcPr>
                </a:tc>
                <a:tc>
                  <a:txBody>
                    <a:bodyPr>
                      <a:noAutofit/>
                    </a:bodyPr>
                    <a:lstStyle/>
                    <a:p>
                      <a:pPr algn="r" rtl="0" lvl="0">
                        <a:lnSpc>
                          <a:spcPct val="115000"/>
                        </a:lnSpc>
                        <a:spcBef>
                          <a:spcPts val="0"/>
                        </a:spcBef>
                        <a:buNone/>
                      </a:pPr>
                      <a:r>
                        <a:rPr b="1" sz="1300" lang="en"/>
                        <a:t>Percent Spent</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algn="r" rtl="0" lvl="0">
                        <a:lnSpc>
                          <a:spcPct val="115000"/>
                        </a:lnSpc>
                        <a:spcBef>
                          <a:spcPts val="0"/>
                        </a:spcBef>
                        <a:buNone/>
                      </a:pPr>
                      <a:r>
                        <a:rPr sz="1300" lang="en"/>
                        <a:t>97.75%</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algn="r" rtl="0" lvl="0">
                        <a:lnSpc>
                          <a:spcPct val="115000"/>
                        </a:lnSpc>
                        <a:spcBef>
                          <a:spcPts val="0"/>
                        </a:spcBef>
                        <a:buNone/>
                      </a:pPr>
                      <a:r>
                        <a:rPr sz="1300" lang="en"/>
                        <a:t>22.73%</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3F3F3"/>
                    </a:solidFill>
                  </a:tcPr>
                </a:tc>
                <a:tc>
                  <a:txBody>
                    <a:bodyPr>
                      <a:noAutofit/>
                    </a:bodyPr>
                    <a:lstStyle/>
                    <a:p>
                      <a:pPr rtl="0" lvl="0">
                        <a:spcBef>
                          <a:spcPts val="0"/>
                        </a:spcBef>
                        <a:buNone/>
                      </a:pPr>
                      <a:r>
                        <a:t/>
                      </a:r>
                      <a:endParaRPr sz="1900"/>
                    </a:p>
                  </a:txBody>
                  <a:tcPr marR="28575" marB="25400" marT="25400" anchor="b" marL="28575">
                    <a:lnL w="9525" cap="flat">
                      <a:solidFill>
                        <a:srgbClr val="000000"/>
                      </a:solidFill>
                      <a:prstDash val="solid"/>
                      <a:round/>
                      <a:headEnd w="med" len="med" type="none"/>
                      <a:tailEnd w="med" len="med" type="none"/>
                    </a:lnL>
                  </a:tcPr>
                </a:tc>
              </a:tr>
            </a:tbl>
          </a:graphicData>
        </a:graphic>
      </p:graphicFrame>
      <p:graphicFrame>
        <p:nvGraphicFramePr>
          <p:cNvPr id="536" name="Shape 536"/>
          <p:cNvGraphicFramePr/>
          <p:nvPr/>
        </p:nvGraphicFramePr>
        <p:xfrm>
          <a:off y="90525" x="7947025"/>
          <a:ext cy="3000000" cx="3000000"/>
        </p:xfrm>
        <a:graphic>
          <a:graphicData uri="http://schemas.openxmlformats.org/drawingml/2006/table">
            <a:tbl>
              <a:tblPr>
                <a:noFill/>
                <a:tableStyleId>{912B2369-49B1-4506-868A-A9FF6A94098D}</a:tableStyleId>
              </a:tblPr>
              <a:tblGrid>
                <a:gridCol w="1162050"/>
              </a:tblGrid>
              <a:tr h="266700">
                <a:tc>
                  <a:txBody>
                    <a:bodyPr>
                      <a:noAutofit/>
                    </a:bodyPr>
                    <a:lstStyle/>
                    <a:p>
                      <a:pPr rtl="0" lvl="0">
                        <a:lnSpc>
                          <a:spcPct val="115000"/>
                        </a:lnSpc>
                        <a:spcBef>
                          <a:spcPts val="0"/>
                        </a:spcBef>
                        <a:buNone/>
                      </a:pPr>
                      <a:r>
                        <a:rPr b="1" sz="1300" lang="en"/>
                        <a:t>Purchased</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FF2CC"/>
                    </a:solidFill>
                  </a:tcPr>
                </a:tc>
              </a:tr>
              <a:tr h="444500">
                <a:tc>
                  <a:txBody>
                    <a:bodyPr>
                      <a:noAutofit/>
                    </a:bodyPr>
                    <a:lstStyle/>
                    <a:p>
                      <a:pPr rtl="0" lvl="0">
                        <a:lnSpc>
                          <a:spcPct val="115000"/>
                        </a:lnSpc>
                        <a:spcBef>
                          <a:spcPts val="0"/>
                        </a:spcBef>
                        <a:buNone/>
                      </a:pPr>
                      <a:r>
                        <a:rPr b="1" sz="1300" lang="en"/>
                        <a:t>Not Yet Purchased</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F4CCCC"/>
                    </a:solidFill>
                  </a:tcPr>
                </a:tc>
              </a:tr>
              <a:tr h="444500">
                <a:tc>
                  <a:txBody>
                    <a:bodyPr>
                      <a:noAutofit/>
                    </a:bodyPr>
                    <a:lstStyle/>
                    <a:p>
                      <a:pPr rtl="0" lvl="0">
                        <a:lnSpc>
                          <a:spcPct val="115000"/>
                        </a:lnSpc>
                        <a:spcBef>
                          <a:spcPts val="0"/>
                        </a:spcBef>
                        <a:buNone/>
                      </a:pPr>
                      <a:r>
                        <a:rPr b="1" sz="1300" lang="en"/>
                        <a:t>Received</a:t>
                      </a:r>
                    </a:p>
                  </a:txBody>
                  <a:tcPr marR="28575" marB="25400" marT="25400" anchor="b" marL="28575">
                    <a:lnL w="9525" cap="flat">
                      <a:solidFill>
                        <a:srgbClr val="000000"/>
                      </a:solidFill>
                      <a:prstDash val="solid"/>
                      <a:round/>
                      <a:headEnd w="med" len="med" type="none"/>
                      <a:tailEnd w="med" len="med" type="none"/>
                    </a:lnL>
                    <a:lnR w="9525" cap="flat">
                      <a:solidFill>
                        <a:srgbClr val="000000"/>
                      </a:solidFill>
                      <a:prstDash val="solid"/>
                      <a:round/>
                      <a:headEnd w="med" len="med" type="none"/>
                      <a:tailEnd w="med" len="med" type="none"/>
                    </a:lnR>
                    <a:lnT w="9525" cap="flat">
                      <a:solidFill>
                        <a:srgbClr val="000000"/>
                      </a:solidFill>
                      <a:prstDash val="solid"/>
                      <a:round/>
                      <a:headEnd w="med" len="med" type="none"/>
                      <a:tailEnd w="med" len="med" type="none"/>
                    </a:lnT>
                    <a:lnB w="9525" cap="flat">
                      <a:solidFill>
                        <a:srgbClr val="000000"/>
                      </a:solidFill>
                      <a:prstDash val="solid"/>
                      <a:round/>
                      <a:headEnd w="med" len="med" type="none"/>
                      <a:tailEnd w="med" len="med" type="none"/>
                    </a:lnB>
                    <a:solidFill>
                      <a:srgbClr val="D9EAD3"/>
                    </a:solidFill>
                  </a:tcPr>
                </a:tc>
              </a:tr>
            </a:tbl>
          </a:graphicData>
        </a:graphic>
      </p:graphicFrame>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 name="Shape 540"/>
        <p:cNvGrpSpPr/>
        <p:nvPr/>
      </p:nvGrpSpPr>
      <p:grpSpPr>
        <a:xfrm>
          <a:off y="0" x="0"/>
          <a:ext cy="0" cx="0"/>
          <a:chOff y="0" x="0"/>
          <a:chExt cy="0" cx="0"/>
        </a:xfrm>
      </p:grpSpPr>
      <p:sp>
        <p:nvSpPr>
          <p:cNvPr id="541" name="Shape 541"/>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Risk Management</a:t>
            </a:r>
          </a:p>
        </p:txBody>
      </p:sp>
      <p:pic>
        <p:nvPicPr>
          <p:cNvPr id="542" name="Shape 542"/>
          <p:cNvPicPr preferRelativeResize="0"/>
          <p:nvPr/>
        </p:nvPicPr>
        <p:blipFill>
          <a:blip r:embed="rId3">
            <a:alphaModFix/>
          </a:blip>
          <a:stretch>
            <a:fillRect/>
          </a:stretch>
        </p:blipFill>
        <p:spPr>
          <a:xfrm>
            <a:off y="1655875" x="99025"/>
            <a:ext cy="4337000" cx="8844076"/>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y="0" x="0"/>
          <a:ext cy="0" cx="0"/>
          <a:chOff y="0" x="0"/>
          <a:chExt cy="0" cx="0"/>
        </a:xfrm>
      </p:grpSpPr>
      <p:sp>
        <p:nvSpPr>
          <p:cNvPr id="547" name="Shape 547"/>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Risk Management</a:t>
            </a:r>
          </a:p>
        </p:txBody>
      </p:sp>
      <p:grpSp>
        <p:nvGrpSpPr>
          <p:cNvPr id="548" name="Shape 548"/>
          <p:cNvGrpSpPr/>
          <p:nvPr/>
        </p:nvGrpSpPr>
        <p:grpSpPr>
          <a:xfrm>
            <a:off y="1617225" x="125375"/>
            <a:ext cy="4443625" cx="8796326"/>
            <a:chOff y="1693425" x="125375"/>
            <a:chExt cy="4443625" cx="8796326"/>
          </a:xfrm>
        </p:grpSpPr>
        <p:pic>
          <p:nvPicPr>
            <p:cNvPr id="549" name="Shape 549"/>
            <p:cNvPicPr preferRelativeResize="0"/>
            <p:nvPr/>
          </p:nvPicPr>
          <p:blipFill>
            <a:blip r:embed="rId3">
              <a:alphaModFix/>
            </a:blip>
            <a:stretch>
              <a:fillRect/>
            </a:stretch>
          </p:blipFill>
          <p:spPr>
            <a:xfrm>
              <a:off y="1693425" x="125375"/>
              <a:ext cy="266700" cx="8796326"/>
            </a:xfrm>
            <a:prstGeom prst="rect">
              <a:avLst/>
            </a:prstGeom>
            <a:noFill/>
            <a:ln>
              <a:noFill/>
            </a:ln>
          </p:spPr>
        </p:pic>
        <p:pic>
          <p:nvPicPr>
            <p:cNvPr id="550" name="Shape 550"/>
            <p:cNvPicPr preferRelativeResize="0"/>
            <p:nvPr/>
          </p:nvPicPr>
          <p:blipFill>
            <a:blip r:embed="rId4">
              <a:alphaModFix/>
            </a:blip>
            <a:stretch>
              <a:fillRect/>
            </a:stretch>
          </p:blipFill>
          <p:spPr>
            <a:xfrm>
              <a:off y="1960125" x="125375"/>
              <a:ext cy="4176925" cx="8796324"/>
            </a:xfrm>
            <a:prstGeom prst="rect">
              <a:avLst/>
            </a:prstGeom>
            <a:noFill/>
            <a:ln>
              <a:noFill/>
            </a:ln>
          </p:spPr>
        </p:pic>
      </p:gr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4" name="Shape 554"/>
        <p:cNvGrpSpPr/>
        <p:nvPr/>
      </p:nvGrpSpPr>
      <p:grpSpPr>
        <a:xfrm>
          <a:off y="0" x="0"/>
          <a:ext cy="0" cx="0"/>
          <a:chOff y="0" x="0"/>
          <a:chExt cy="0" cx="0"/>
        </a:xfrm>
      </p:grpSpPr>
      <p:sp>
        <p:nvSpPr>
          <p:cNvPr id="555" name="Shape 555"/>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Risk Management</a:t>
            </a:r>
          </a:p>
        </p:txBody>
      </p:sp>
      <p:sp>
        <p:nvSpPr>
          <p:cNvPr id="556" name="Shape 556"/>
          <p:cNvSpPr txBox="1"/>
          <p:nvPr/>
        </p:nvSpPr>
        <p:spPr>
          <a:xfrm>
            <a:off y="1670275" x="4920800"/>
            <a:ext cy="4815899" cx="4052400"/>
          </a:xfrm>
          <a:prstGeom prst="rect">
            <a:avLst/>
          </a:prstGeom>
          <a:noFill/>
          <a:ln>
            <a:noFill/>
          </a:ln>
        </p:spPr>
        <p:txBody>
          <a:bodyPr bIns="91425" rIns="91425" lIns="91425" tIns="91425" anchor="t" anchorCtr="0">
            <a:noAutofit/>
          </a:bodyPr>
          <a:lstStyle/>
          <a:p>
            <a:pPr rtl="0" lvl="0">
              <a:spcBef>
                <a:spcPts val="0"/>
              </a:spcBef>
              <a:buNone/>
            </a:pPr>
            <a:r>
              <a:rPr sz="2400" lang="en"/>
              <a:t>Major Risks Overview:</a:t>
            </a:r>
          </a:p>
          <a:p>
            <a:pPr rtl="0" lvl="0" indent="-381000" marL="457200">
              <a:spcBef>
                <a:spcPts val="0"/>
              </a:spcBef>
              <a:buClr>
                <a:srgbClr val="000000"/>
              </a:buClr>
              <a:buSzPct val="100000"/>
              <a:buFont typeface="Arial"/>
              <a:buChar char="●"/>
            </a:pPr>
            <a:r>
              <a:rPr u="sng" sz="2400" lang="en"/>
              <a:t>8.2</a:t>
            </a:r>
            <a:br>
              <a:rPr sz="2400" lang="en"/>
            </a:br>
            <a:r>
              <a:rPr sz="2400" lang="en"/>
              <a:t>Clock Synchronization</a:t>
            </a:r>
          </a:p>
          <a:p>
            <a:pPr rtl="0" lvl="0" indent="-381000" marL="457200">
              <a:spcBef>
                <a:spcPts val="0"/>
              </a:spcBef>
              <a:buClr>
                <a:srgbClr val="000000"/>
              </a:buClr>
              <a:buSzPct val="100000"/>
              <a:buFont typeface="Arial"/>
              <a:buChar char="●"/>
            </a:pPr>
            <a:r>
              <a:rPr u="sng" sz="2400" lang="en"/>
              <a:t>8.3</a:t>
            </a:r>
            <a:br>
              <a:rPr sz="2400" lang="en"/>
            </a:br>
            <a:r>
              <a:rPr sz="2400" lang="en"/>
              <a:t>Localization Feedback Refresh Rate</a:t>
            </a:r>
          </a:p>
          <a:p>
            <a:pPr rtl="0" lvl="0" indent="-381000" marL="457200">
              <a:spcBef>
                <a:spcPts val="0"/>
              </a:spcBef>
              <a:buClr>
                <a:srgbClr val="000000"/>
              </a:buClr>
              <a:buSzPct val="100000"/>
              <a:buFont typeface="Arial"/>
              <a:buChar char="●"/>
            </a:pPr>
            <a:r>
              <a:rPr u="sng" sz="2400" lang="en"/>
              <a:t>1.2</a:t>
            </a:r>
            <a:br>
              <a:rPr sz="2400" lang="en"/>
            </a:br>
            <a:r>
              <a:rPr sz="2400" lang="en"/>
              <a:t>Reliable Custom Paint Assembly</a:t>
            </a:r>
          </a:p>
          <a:p>
            <a:pPr lvl="0" indent="-381000" marL="457200">
              <a:spcBef>
                <a:spcPts val="0"/>
              </a:spcBef>
              <a:buClr>
                <a:srgbClr val="000000"/>
              </a:buClr>
              <a:buSzPct val="100000"/>
              <a:buFont typeface="Arial"/>
              <a:buChar char="●"/>
            </a:pPr>
            <a:r>
              <a:rPr u="sng" sz="2400" lang="en"/>
              <a:t>1.1</a:t>
            </a:r>
            <a:br>
              <a:rPr sz="2400" lang="en"/>
            </a:br>
            <a:r>
              <a:rPr sz="2400" lang="en"/>
              <a:t>Paint without damaging the field</a:t>
            </a:r>
          </a:p>
        </p:txBody>
      </p:sp>
      <p:grpSp>
        <p:nvGrpSpPr>
          <p:cNvPr id="557" name="Shape 557"/>
          <p:cNvGrpSpPr/>
          <p:nvPr/>
        </p:nvGrpSpPr>
        <p:grpSpPr>
          <a:xfrm>
            <a:off y="2232829" x="210100"/>
            <a:ext cy="3690774" cx="4598875"/>
            <a:chOff y="1670266" x="228600"/>
            <a:chExt cy="3690774" cx="4598875"/>
          </a:xfrm>
        </p:grpSpPr>
        <p:pic>
          <p:nvPicPr>
            <p:cNvPr id="558" name="Shape 558"/>
            <p:cNvPicPr preferRelativeResize="0"/>
            <p:nvPr/>
          </p:nvPicPr>
          <p:blipFill>
            <a:blip r:embed="rId3">
              <a:alphaModFix/>
            </a:blip>
            <a:stretch>
              <a:fillRect/>
            </a:stretch>
          </p:blipFill>
          <p:spPr>
            <a:xfrm>
              <a:off y="1670266" x="228600"/>
              <a:ext cy="3690774" cx="4598875"/>
            </a:xfrm>
            <a:prstGeom prst="rect">
              <a:avLst/>
            </a:prstGeom>
            <a:noFill/>
            <a:ln>
              <a:noFill/>
            </a:ln>
          </p:spPr>
        </p:pic>
        <p:sp>
          <p:nvSpPr>
            <p:cNvPr id="559" name="Shape 559"/>
            <p:cNvSpPr/>
            <p:nvPr/>
          </p:nvSpPr>
          <p:spPr>
            <a:xfrm>
              <a:off y="2955875" x="4190500"/>
              <a:ext cy="333599" cx="513600"/>
            </a:xfrm>
            <a:prstGeom prst="ellipse">
              <a:avLst/>
            </a:prstGeom>
            <a:solidFill>
              <a:schemeClr val="lt1"/>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a:spcBef>
                  <a:spcPts val="0"/>
                </a:spcBef>
                <a:buNone/>
              </a:pPr>
              <a:r>
                <a:rPr sz="1000" lang="en"/>
                <a:t>1.1</a:t>
              </a:r>
            </a:p>
          </p:txBody>
        </p:sp>
      </p:gr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y="0" x="0"/>
          <a:ext cy="0" cx="0"/>
          <a:chOff y="0" x="0"/>
          <a:chExt cy="0" cx="0"/>
        </a:xfrm>
      </p:grpSpPr>
      <p:sp>
        <p:nvSpPr>
          <p:cNvPr id="75" name="Shape 75"/>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76" name="Shape 76"/>
          <p:cNvPicPr preferRelativeResize="0"/>
          <p:nvPr/>
        </p:nvPicPr>
        <p:blipFill>
          <a:blip r:embed="rId3">
            <a:alphaModFix/>
          </a:blip>
          <a:stretch>
            <a:fillRect/>
          </a:stretch>
        </p:blipFill>
        <p:spPr>
          <a:xfrm>
            <a:off y="2986175" x="574200"/>
            <a:ext cy="2086350" cx="2716152"/>
          </a:xfrm>
          <a:prstGeom prst="rect">
            <a:avLst/>
          </a:prstGeom>
          <a:noFill/>
          <a:ln>
            <a:noFill/>
          </a:ln>
        </p:spPr>
      </p:pic>
      <p:pic>
        <p:nvPicPr>
          <p:cNvPr id="77" name="Shape 77"/>
          <p:cNvPicPr preferRelativeResize="0"/>
          <p:nvPr/>
        </p:nvPicPr>
        <p:blipFill>
          <a:blip r:embed="rId4">
            <a:alphaModFix/>
          </a:blip>
          <a:stretch>
            <a:fillRect/>
          </a:stretch>
        </p:blipFill>
        <p:spPr>
          <a:xfrm>
            <a:off y="2093175" x="3523675"/>
            <a:ext cy="3872350" cx="5163128"/>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y="0" x="0"/>
          <a:ext cy="0" cx="0"/>
          <a:chOff y="0" x="0"/>
          <a:chExt cy="0" cx="0"/>
        </a:xfrm>
      </p:grpSpPr>
      <p:sp>
        <p:nvSpPr>
          <p:cNvPr id="564" name="Shape 564"/>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QUESTIONS?</a:t>
            </a:r>
          </a:p>
        </p:txBody>
      </p:sp>
      <p:sp>
        <p:nvSpPr>
          <p:cNvPr id="565" name="Shape 565"/>
          <p:cNvSpPr txBox="1"/>
          <p:nvPr/>
        </p:nvSpPr>
        <p:spPr>
          <a:xfrm>
            <a:off y="1828358" x="457200"/>
            <a:ext cy="3201300" cx="5178299"/>
          </a:xfrm>
          <a:prstGeom prst="rect">
            <a:avLst/>
          </a:prstGeom>
          <a:noFill/>
          <a:ln>
            <a:noFill/>
          </a:ln>
        </p:spPr>
        <p:txBody>
          <a:bodyPr bIns="91425" rIns="91425" lIns="91425" tIns="91425" anchor="t" anchorCtr="0">
            <a:noAutofit/>
          </a:bodyPr>
          <a:lstStyle/>
          <a:p>
            <a:pPr rtl="0">
              <a:spcBef>
                <a:spcPts val="0"/>
              </a:spcBef>
              <a:buNone/>
            </a:pPr>
            <a:r>
              <a:rPr sz="3000" lang="en"/>
              <a:t>Special Thanks to:</a:t>
            </a:r>
          </a:p>
          <a:p>
            <a:pPr rtl="0" lvl="0" indent="-419100" marL="457200">
              <a:spcBef>
                <a:spcPts val="0"/>
              </a:spcBef>
              <a:buClr>
                <a:srgbClr val="000000"/>
              </a:buClr>
              <a:buSzPct val="100000"/>
              <a:buFont typeface="Arial"/>
              <a:buChar char="●"/>
            </a:pPr>
            <a:r>
              <a:rPr sz="3000" lang="en"/>
              <a:t>Hagen Schempf</a:t>
            </a:r>
          </a:p>
          <a:p>
            <a:pPr rtl="0" lvl="0" indent="-419100" marL="457200">
              <a:spcBef>
                <a:spcPts val="0"/>
              </a:spcBef>
              <a:buClr>
                <a:srgbClr val="000000"/>
              </a:buClr>
              <a:buSzPct val="100000"/>
              <a:buFont typeface="Arial"/>
              <a:buChar char="●"/>
            </a:pPr>
            <a:r>
              <a:rPr sz="3000" lang="en"/>
              <a:t>John Dolan</a:t>
            </a:r>
          </a:p>
          <a:p>
            <a:pPr rtl="0" lvl="0" indent="-419100" marL="457200">
              <a:spcBef>
                <a:spcPts val="0"/>
              </a:spcBef>
              <a:buClr>
                <a:srgbClr val="000000"/>
              </a:buClr>
              <a:buSzPct val="100000"/>
              <a:buFont typeface="Arial"/>
              <a:buChar char="●"/>
            </a:pPr>
            <a:r>
              <a:rPr sz="3000" lang="en"/>
              <a:t>Dimi Apostolopolous</a:t>
            </a:r>
          </a:p>
          <a:p>
            <a:pPr rtl="0" lvl="0" indent="-419100" marL="457200">
              <a:spcBef>
                <a:spcPts val="0"/>
              </a:spcBef>
              <a:buClr>
                <a:srgbClr val="000000"/>
              </a:buClr>
              <a:buSzPct val="100000"/>
              <a:buFont typeface="Arial"/>
              <a:buChar char="●"/>
            </a:pPr>
            <a:r>
              <a:rPr sz="3000" lang="en"/>
              <a:t>Stephan Roth (Mentor, Sensible Machines)</a:t>
            </a:r>
          </a:p>
          <a:p>
            <a:pPr rtl="0" lvl="0" indent="-419100" marL="457200">
              <a:spcBef>
                <a:spcPts val="0"/>
              </a:spcBef>
              <a:buClr>
                <a:srgbClr val="000000"/>
              </a:buClr>
              <a:buSzPct val="100000"/>
              <a:buFont typeface="Arial"/>
              <a:buChar char="●"/>
            </a:pPr>
            <a:r>
              <a:rPr sz="3000" lang="en"/>
              <a:t>Chuck Whitaker </a:t>
            </a:r>
          </a:p>
          <a:p>
            <a:pPr rtl="0" lvl="0" indent="-419100" marL="457200">
              <a:spcBef>
                <a:spcPts val="0"/>
              </a:spcBef>
              <a:buClr>
                <a:srgbClr val="000000"/>
              </a:buClr>
              <a:buSzPct val="100000"/>
              <a:buFont typeface="Arial"/>
              <a:buChar char="●"/>
            </a:pPr>
            <a:r>
              <a:rPr sz="3000" lang="en"/>
              <a:t>Luis Navarro</a:t>
            </a:r>
          </a:p>
          <a:p>
            <a:pPr lvl="0" indent="-419100" marL="457200">
              <a:spcBef>
                <a:spcPts val="0"/>
              </a:spcBef>
              <a:buClr>
                <a:srgbClr val="000000"/>
              </a:buClr>
              <a:buSzPct val="100000"/>
              <a:buFont typeface="Arial"/>
              <a:buChar char="●"/>
            </a:pPr>
            <a:r>
              <a:rPr sz="3000" lang="en"/>
              <a:t>TA’s</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 name="Shape 569"/>
        <p:cNvGrpSpPr/>
        <p:nvPr/>
      </p:nvGrpSpPr>
      <p:grpSpPr>
        <a:xfrm>
          <a:off y="0" x="0"/>
          <a:ext cy="0" cx="0"/>
          <a:chOff y="0" x="0"/>
          <a:chExt cy="0" cx="0"/>
        </a:xfrm>
      </p:grpSpPr>
      <p:sp>
        <p:nvSpPr>
          <p:cNvPr id="570" name="Shape 570"/>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Back-Up Slides After This</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4" name="Shape 574"/>
        <p:cNvGrpSpPr/>
        <p:nvPr/>
      </p:nvGrpSpPr>
      <p:grpSpPr>
        <a:xfrm>
          <a:off y="0" x="0"/>
          <a:ext cy="0" cx="0"/>
          <a:chOff y="0" x="0"/>
          <a:chExt cy="0" cx="0"/>
        </a:xfrm>
      </p:grpSpPr>
      <p:sp>
        <p:nvSpPr>
          <p:cNvPr id="575" name="Shape 575"/>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Rubric</a:t>
            </a:r>
          </a:p>
        </p:txBody>
      </p:sp>
      <p:sp>
        <p:nvSpPr>
          <p:cNvPr id="576" name="Shape 576"/>
          <p:cNvSpPr txBox="1"/>
          <p:nvPr>
            <p:ph idx="1" type="body"/>
          </p:nvPr>
        </p:nvSpPr>
        <p:spPr>
          <a:xfrm>
            <a:off y="1417833" x="457200"/>
            <a:ext cy="4967700" cx="8229600"/>
          </a:xfrm>
          <a:prstGeom prst="rect">
            <a:avLst/>
          </a:prstGeom>
        </p:spPr>
        <p:txBody>
          <a:bodyPr bIns="91425" rIns="91425" lIns="91425" tIns="91425" anchor="t" anchorCtr="0">
            <a:noAutofit/>
          </a:bodyPr>
          <a:lstStyle/>
          <a:p>
            <a:pPr rtl="0" lvl="0">
              <a:spcBef>
                <a:spcPts val="0"/>
              </a:spcBef>
              <a:buClr>
                <a:schemeClr val="dk1"/>
              </a:buClr>
              <a:buSzPct val="110000"/>
              <a:buFont typeface="Arial"/>
              <a:buNone/>
            </a:pPr>
            <a:r>
              <a:rPr sz="1000" lang="en"/>
              <a:t>You will also be graded on your delivery (item 9 in the rubric below). Practice as a team ahead of time; include the practice of smooth handoffs from one speaker to another. Adhere to the length limit, speak clearly and without stumbling, face the audience, and be prepared to answer questions crisply and coherently.</a:t>
            </a:r>
          </a:p>
          <a:p>
            <a:pPr rtl="0" lvl="0">
              <a:lnSpc>
                <a:spcPct val="100000"/>
              </a:lnSpc>
              <a:spcBef>
                <a:spcPts val="0"/>
              </a:spcBef>
              <a:buClr>
                <a:schemeClr val="dk1"/>
              </a:buClr>
              <a:buSzPct val="157142"/>
              <a:buFont typeface="Arial"/>
              <a:buNone/>
            </a:pPr>
            <a:r>
              <a:rPr sz="700" lang="en"/>
              <a:t>Preliminary Design Review Element				Weight</a:t>
            </a:r>
          </a:p>
          <a:p>
            <a:pPr rtl="0" lvl="0">
              <a:lnSpc>
                <a:spcPct val="100000"/>
              </a:lnSpc>
              <a:spcBef>
                <a:spcPts val="0"/>
              </a:spcBef>
              <a:buClr>
                <a:schemeClr val="dk1"/>
              </a:buClr>
              <a:buSzPct val="157142"/>
              <a:buFont typeface="Arial"/>
              <a:buNone/>
            </a:pPr>
            <a:r>
              <a:rPr sz="700" lang="en"/>
              <a:t>1. Project description					0.5		*</a:t>
            </a:r>
          </a:p>
          <a:p>
            <a:pPr rtl="0" lvl="0">
              <a:lnSpc>
                <a:spcPct val="100000"/>
              </a:lnSpc>
              <a:spcBef>
                <a:spcPts val="0"/>
              </a:spcBef>
              <a:buClr>
                <a:schemeClr val="dk1"/>
              </a:buClr>
              <a:buSzPct val="157142"/>
              <a:buFont typeface="Arial"/>
              <a:buNone/>
            </a:pPr>
            <a:r>
              <a:rPr sz="700" lang="en"/>
              <a:t>2. Use case						1		-</a:t>
            </a:r>
          </a:p>
          <a:p>
            <a:pPr rtl="0" lvl="0">
              <a:lnSpc>
                <a:spcPct val="100000"/>
              </a:lnSpc>
              <a:spcBef>
                <a:spcPts val="0"/>
              </a:spcBef>
              <a:buClr>
                <a:schemeClr val="dk1"/>
              </a:buClr>
              <a:buSzPct val="157142"/>
              <a:buFont typeface="Arial"/>
              <a:buNone/>
            </a:pPr>
            <a:r>
              <a:rPr sz="700" lang="en"/>
              <a:t>3. System-level requirements				1.5		*</a:t>
            </a:r>
          </a:p>
          <a:p>
            <a:pPr rtl="0" lvl="0">
              <a:lnSpc>
                <a:spcPct val="100000"/>
              </a:lnSpc>
              <a:spcBef>
                <a:spcPts val="0"/>
              </a:spcBef>
              <a:buClr>
                <a:schemeClr val="dk1"/>
              </a:buClr>
              <a:buSzPct val="157142"/>
              <a:buFont typeface="Arial"/>
              <a:buNone/>
            </a:pPr>
            <a:r>
              <a:rPr sz="700" lang="en"/>
              <a:t>4. Functional architecture				1		*</a:t>
            </a:r>
          </a:p>
          <a:p>
            <a:pPr rtl="0" lvl="0">
              <a:lnSpc>
                <a:spcPct val="100000"/>
              </a:lnSpc>
              <a:spcBef>
                <a:spcPts val="0"/>
              </a:spcBef>
              <a:buClr>
                <a:schemeClr val="dk1"/>
              </a:buClr>
              <a:buSzPct val="157142"/>
              <a:buFont typeface="Arial"/>
              <a:buNone/>
            </a:pPr>
            <a:r>
              <a:rPr sz="700" lang="en"/>
              <a:t>5. Cyberphysical architecture				1		*</a:t>
            </a:r>
          </a:p>
          <a:p>
            <a:pPr rtl="0" lvl="0">
              <a:lnSpc>
                <a:spcPct val="100000"/>
              </a:lnSpc>
              <a:spcBef>
                <a:spcPts val="0"/>
              </a:spcBef>
              <a:buClr>
                <a:schemeClr val="dk1"/>
              </a:buClr>
              <a:buSzPct val="157142"/>
              <a:buFont typeface="Arial"/>
              <a:buNone/>
            </a:pPr>
            <a:r>
              <a:rPr sz="700" lang="en"/>
              <a:t>6. Subsystem descriptions				2.5		</a:t>
            </a:r>
          </a:p>
          <a:p>
            <a:pPr rtl="0" lvl="0">
              <a:lnSpc>
                <a:spcPct val="100000"/>
              </a:lnSpc>
              <a:spcBef>
                <a:spcPts val="0"/>
              </a:spcBef>
              <a:buClr>
                <a:schemeClr val="dk1"/>
              </a:buClr>
              <a:buSzPct val="157142"/>
              <a:buFont typeface="Arial"/>
              <a:buNone/>
            </a:pPr>
            <a:r>
              <a:rPr sz="700" lang="en"/>
              <a:t>7. Current system status				2.5		*</a:t>
            </a:r>
          </a:p>
          <a:p>
            <a:pPr rtl="0" lvl="0">
              <a:lnSpc>
                <a:spcPct val="100000"/>
              </a:lnSpc>
              <a:spcBef>
                <a:spcPts val="0"/>
              </a:spcBef>
              <a:buClr>
                <a:schemeClr val="dk1"/>
              </a:buClr>
              <a:buSzPct val="157142"/>
              <a:buFont typeface="Arial"/>
              <a:buNone/>
            </a:pPr>
            <a:r>
              <a:rPr sz="700" lang="en"/>
              <a:t>8a. Project management: Work Breakdown Structure		1		*</a:t>
            </a:r>
          </a:p>
          <a:p>
            <a:pPr rtl="0" lvl="0">
              <a:lnSpc>
                <a:spcPct val="100000"/>
              </a:lnSpc>
              <a:spcBef>
                <a:spcPts val="0"/>
              </a:spcBef>
              <a:buClr>
                <a:schemeClr val="dk1"/>
              </a:buClr>
              <a:buSzPct val="157142"/>
              <a:buFont typeface="Arial"/>
              <a:buNone/>
            </a:pPr>
            <a:r>
              <a:rPr sz="700" lang="en"/>
              <a:t>8b. Project management: Schedule				0.8		</a:t>
            </a:r>
          </a:p>
          <a:p>
            <a:pPr rtl="0" lvl="0">
              <a:lnSpc>
                <a:spcPct val="100000"/>
              </a:lnSpc>
              <a:spcBef>
                <a:spcPts val="0"/>
              </a:spcBef>
              <a:buClr>
                <a:schemeClr val="dk1"/>
              </a:buClr>
              <a:buSzPct val="157142"/>
              <a:buFont typeface="Arial"/>
              <a:buNone/>
            </a:pPr>
            <a:r>
              <a:rPr sz="700" lang="en"/>
              <a:t>8c. Project management: High-level test plan 			2		-</a:t>
            </a:r>
          </a:p>
          <a:p>
            <a:pPr rtl="0" lvl="0">
              <a:lnSpc>
                <a:spcPct val="100000"/>
              </a:lnSpc>
              <a:spcBef>
                <a:spcPts val="0"/>
              </a:spcBef>
              <a:buClr>
                <a:schemeClr val="dk1"/>
              </a:buClr>
              <a:buSzPct val="157142"/>
              <a:buFont typeface="Arial"/>
              <a:buNone/>
            </a:pPr>
            <a:r>
              <a:rPr sz="700" lang="en"/>
              <a:t>8d. Project management: Budget				0.7		*</a:t>
            </a:r>
          </a:p>
          <a:p>
            <a:pPr rtl="0" lvl="0">
              <a:lnSpc>
                <a:spcPct val="100000"/>
              </a:lnSpc>
              <a:spcBef>
                <a:spcPts val="0"/>
              </a:spcBef>
              <a:buClr>
                <a:schemeClr val="dk1"/>
              </a:buClr>
              <a:buSzPct val="157142"/>
              <a:buFont typeface="Arial"/>
              <a:buNone/>
            </a:pPr>
            <a:r>
              <a:rPr sz="700" lang="en"/>
              <a:t>8e. Project management: Risk management			1.5		</a:t>
            </a:r>
          </a:p>
          <a:p>
            <a:pPr rtl="0" lvl="0">
              <a:lnSpc>
                <a:spcPct val="100000"/>
              </a:lnSpc>
              <a:spcBef>
                <a:spcPts val="0"/>
              </a:spcBef>
              <a:buClr>
                <a:schemeClr val="dk1"/>
              </a:buClr>
              <a:buSzPct val="157142"/>
              <a:buFont typeface="Arial"/>
              <a:buNone/>
            </a:pPr>
            <a:r>
              <a:rPr sz="700" lang="en"/>
              <a:t>9a. Length						1</a:t>
            </a:r>
          </a:p>
          <a:p>
            <a:pPr rtl="0" lvl="0">
              <a:lnSpc>
                <a:spcPct val="100000"/>
              </a:lnSpc>
              <a:spcBef>
                <a:spcPts val="0"/>
              </a:spcBef>
              <a:buClr>
                <a:schemeClr val="dk1"/>
              </a:buClr>
              <a:buSzPct val="157142"/>
              <a:buFont typeface="Arial"/>
              <a:buNone/>
            </a:pPr>
            <a:r>
              <a:rPr sz="700" lang="en"/>
              <a:t>9b. Intelligibility, flow, demeanor, audience connection		2</a:t>
            </a:r>
          </a:p>
          <a:p>
            <a:pPr rtl="0" lvl="0">
              <a:lnSpc>
                <a:spcPct val="100000"/>
              </a:lnSpc>
              <a:spcBef>
                <a:spcPts val="0"/>
              </a:spcBef>
              <a:buClr>
                <a:schemeClr val="dk1"/>
              </a:buClr>
              <a:buSzPct val="157142"/>
              <a:buFont typeface="Arial"/>
              <a:buNone/>
            </a:pPr>
            <a:r>
              <a:rPr sz="700" lang="en"/>
              <a:t>9c. Handling of Q &amp; A					1</a:t>
            </a:r>
          </a:p>
          <a:p>
            <a:pPr rtl="0" lvl="0">
              <a:lnSpc>
                <a:spcPct val="100000"/>
              </a:lnSpc>
              <a:spcBef>
                <a:spcPts val="0"/>
              </a:spcBef>
              <a:buClr>
                <a:schemeClr val="dk1"/>
              </a:buClr>
              <a:buSzPct val="157142"/>
              <a:buFont typeface="Arial"/>
              <a:buNone/>
            </a:pPr>
            <a:r>
              <a:rPr sz="700" lang="en"/>
              <a:t>Total:						20</a:t>
            </a:r>
          </a:p>
          <a:p>
            <a:pPr rtl="0" lvl="0">
              <a:spcBef>
                <a:spcPts val="0"/>
              </a:spcBef>
              <a:buClr>
                <a:schemeClr val="dk1"/>
              </a:buClr>
              <a:buFont typeface="Arial"/>
              <a:buNone/>
            </a:pPr>
            <a:r>
              <a:t/>
            </a:r>
            <a:endParaRPr sz="700"/>
          </a:p>
          <a:p>
            <a:pPr>
              <a:spcBef>
                <a:spcPts val="0"/>
              </a:spcBef>
              <a:buNone/>
            </a:pPr>
            <a:r>
              <a:t/>
            </a:r>
            <a:endParaRPr sz="700"/>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0" name="Shape 580"/>
        <p:cNvGrpSpPr/>
        <p:nvPr/>
      </p:nvGrpSpPr>
      <p:grpSpPr>
        <a:xfrm>
          <a:off y="0" x="0"/>
          <a:ext cy="0" cx="0"/>
          <a:chOff y="0" x="0"/>
          <a:chExt cy="0" cx="0"/>
        </a:xfrm>
      </p:grpSpPr>
      <p:sp>
        <p:nvSpPr>
          <p:cNvPr id="581" name="Shape 581"/>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sz="3000" lang="en"/>
              <a:t>Mandatory Functional (MF) Requirements</a:t>
            </a:r>
          </a:p>
        </p:txBody>
      </p:sp>
      <p:sp>
        <p:nvSpPr>
          <p:cNvPr id="582" name="Shape 582"/>
          <p:cNvSpPr txBox="1"/>
          <p:nvPr>
            <p:ph idx="1" type="body"/>
          </p:nvPr>
        </p:nvSpPr>
        <p:spPr>
          <a:xfrm>
            <a:off y="1566033" x="457200"/>
            <a:ext cy="4819200" cx="8229600"/>
          </a:xfrm>
          <a:prstGeom prst="rect">
            <a:avLst/>
          </a:prstGeom>
        </p:spPr>
        <p:txBody>
          <a:bodyPr bIns="91425" rIns="91425" lIns="91425" tIns="91425" anchor="t" anchorCtr="0">
            <a:noAutofit/>
          </a:bodyPr>
          <a:lstStyle/>
          <a:p>
            <a:pPr rtl="0" lvl="0" indent="0" marL="0">
              <a:spcBef>
                <a:spcPts val="0"/>
              </a:spcBef>
              <a:buNone/>
            </a:pPr>
            <a:r>
              <a:rPr sz="2200" lang="en"/>
              <a:t>The system </a:t>
            </a:r>
            <a:r>
              <a:rPr b="1" sz="2200" lang="en"/>
              <a:t>shall</a:t>
            </a:r>
            <a:r>
              <a:rPr sz="2200" lang="en"/>
              <a:t>:</a:t>
            </a:r>
          </a:p>
          <a:p>
            <a:pPr rtl="0" lvl="0" indent="-368300" marL="457200">
              <a:spcBef>
                <a:spcPts val="0"/>
              </a:spcBef>
              <a:buClr>
                <a:schemeClr val="dk1"/>
              </a:buClr>
              <a:buSzPct val="100000"/>
              <a:buFont typeface="Arial"/>
              <a:buAutoNum type="arabicPeriod"/>
            </a:pPr>
            <a:r>
              <a:rPr sz="2200" lang="en"/>
              <a:t>Move autonomously about the field</a:t>
            </a:r>
          </a:p>
          <a:p>
            <a:pPr rtl="0" lvl="0" indent="-368300" marL="457200">
              <a:spcBef>
                <a:spcPts val="0"/>
              </a:spcBef>
              <a:buClr>
                <a:schemeClr val="dk1"/>
              </a:buClr>
              <a:buSzPct val="100000"/>
              <a:buFont typeface="Arial"/>
              <a:buAutoNum type="arabicPeriod"/>
            </a:pPr>
            <a:r>
              <a:rPr sz="2200" lang="en"/>
              <a:t>Paint field line markings autonomously on the field</a:t>
            </a:r>
          </a:p>
          <a:p>
            <a:pPr rtl="0" lvl="0" indent="-368300" marL="457200">
              <a:spcBef>
                <a:spcPts val="0"/>
              </a:spcBef>
              <a:buClr>
                <a:schemeClr val="dk1"/>
              </a:buClr>
              <a:buSzPct val="100000"/>
              <a:buFont typeface="Arial"/>
              <a:buAutoNum type="arabicPeriod"/>
            </a:pPr>
            <a:r>
              <a:rPr sz="2200" lang="en"/>
              <a:t>Plan a path given the user inputs</a:t>
            </a:r>
          </a:p>
          <a:p>
            <a:pPr rtl="0" lvl="0" indent="-368300" marL="457200">
              <a:spcBef>
                <a:spcPts val="0"/>
              </a:spcBef>
              <a:buClr>
                <a:schemeClr val="dk1"/>
              </a:buClr>
              <a:buSzPct val="100000"/>
              <a:buFont typeface="Arial"/>
              <a:buAutoNum type="arabicPeriod"/>
            </a:pPr>
            <a:r>
              <a:rPr sz="2200" lang="en"/>
              <a:t>Report robot’s position to a user interface</a:t>
            </a:r>
          </a:p>
          <a:p>
            <a:pPr rtl="0" lvl="0" indent="-368300" marL="457200">
              <a:spcBef>
                <a:spcPts val="0"/>
              </a:spcBef>
              <a:buClr>
                <a:schemeClr val="dk1"/>
              </a:buClr>
              <a:buSzPct val="100000"/>
              <a:buFont typeface="Arial"/>
              <a:buAutoNum type="arabicPeriod"/>
            </a:pPr>
            <a:r>
              <a:rPr sz="2200" lang="en"/>
              <a:t>Detect obstacles on its path</a:t>
            </a:r>
          </a:p>
          <a:p>
            <a:pPr rtl="0" lvl="0" indent="-368300" marL="457200">
              <a:spcBef>
                <a:spcPts val="0"/>
              </a:spcBef>
              <a:buClr>
                <a:schemeClr val="dk1"/>
              </a:buClr>
              <a:buSzPct val="100000"/>
              <a:buFont typeface="Arial"/>
              <a:buAutoNum type="arabicPeriod"/>
            </a:pPr>
            <a:r>
              <a:rPr sz="2200" lang="en"/>
              <a:t>Stop if user issues an emergency stop</a:t>
            </a:r>
          </a:p>
          <a:p>
            <a:pPr rtl="0" lvl="0" indent="-368300" marL="457200">
              <a:spcBef>
                <a:spcPts val="0"/>
              </a:spcBef>
              <a:buClr>
                <a:schemeClr val="dk1"/>
              </a:buClr>
              <a:buSzPct val="100000"/>
              <a:buFont typeface="Arial"/>
              <a:buAutoNum type="arabicPeriod"/>
            </a:pPr>
            <a:r>
              <a:rPr sz="2200" lang="en"/>
              <a:t>Stop if communication with the command station is lost</a:t>
            </a:r>
          </a:p>
          <a:p>
            <a:pPr rtl="0" lvl="0" indent="0" marL="0">
              <a:spcBef>
                <a:spcPts val="0"/>
              </a:spcBef>
              <a:buNone/>
            </a:pPr>
            <a:r>
              <a:t/>
            </a:r>
            <a:endParaRPr sz="2200"/>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 name="Shape 586"/>
        <p:cNvGrpSpPr/>
        <p:nvPr/>
      </p:nvGrpSpPr>
      <p:grpSpPr>
        <a:xfrm>
          <a:off y="0" x="0"/>
          <a:ext cy="0" cx="0"/>
          <a:chOff y="0" x="0"/>
          <a:chExt cy="0" cx="0"/>
        </a:xfrm>
      </p:grpSpPr>
      <p:sp>
        <p:nvSpPr>
          <p:cNvPr id="587" name="Shape 587"/>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sz="3000" lang="en"/>
              <a:t>MF Performance Requirements</a:t>
            </a:r>
          </a:p>
        </p:txBody>
      </p:sp>
      <p:sp>
        <p:nvSpPr>
          <p:cNvPr id="588" name="Shape 588"/>
          <p:cNvSpPr txBox="1"/>
          <p:nvPr>
            <p:ph idx="1" type="body"/>
          </p:nvPr>
        </p:nvSpPr>
        <p:spPr>
          <a:xfrm>
            <a:off y="1566033" x="457200"/>
            <a:ext cy="4819200" cx="8229600"/>
          </a:xfrm>
          <a:prstGeom prst="rect">
            <a:avLst/>
          </a:prstGeom>
        </p:spPr>
        <p:txBody>
          <a:bodyPr bIns="91425" rIns="91425" lIns="91425" tIns="91425" anchor="t" anchorCtr="0">
            <a:noAutofit/>
          </a:bodyPr>
          <a:lstStyle/>
          <a:p>
            <a:pPr rtl="0" lvl="0" indent="0" marL="0">
              <a:spcBef>
                <a:spcPts val="0"/>
              </a:spcBef>
              <a:buNone/>
            </a:pPr>
            <a:r>
              <a:rPr sz="2200" lang="en"/>
              <a:t>The system </a:t>
            </a:r>
            <a:r>
              <a:rPr b="1" sz="2200" lang="en"/>
              <a:t>will</a:t>
            </a:r>
            <a:r>
              <a:rPr sz="2200" lang="en"/>
              <a:t>:</a:t>
            </a:r>
          </a:p>
          <a:p>
            <a:pPr rtl="0" lvl="0" indent="-368300" marL="457200">
              <a:spcBef>
                <a:spcPts val="0"/>
              </a:spcBef>
              <a:buClr>
                <a:schemeClr val="dk1"/>
              </a:buClr>
              <a:buSzPct val="100000"/>
              <a:buFont typeface="Arial"/>
              <a:buAutoNum type="arabicPeriod"/>
            </a:pPr>
            <a:r>
              <a:rPr sz="2200" lang="en"/>
              <a:t>Perform 100% of autonomous tasks without requiring supervision</a:t>
            </a:r>
          </a:p>
          <a:p>
            <a:pPr rtl="0" lvl="0" indent="-368300" marL="457200">
              <a:spcBef>
                <a:spcPts val="0"/>
              </a:spcBef>
              <a:buClr>
                <a:schemeClr val="dk1"/>
              </a:buClr>
              <a:buSzPct val="100000"/>
              <a:buFont typeface="Arial"/>
              <a:buAutoNum type="arabicPeriod"/>
            </a:pPr>
            <a:r>
              <a:rPr sz="2200" lang="en"/>
              <a:t>Paint 100% of the line markings according to league standard regulations</a:t>
            </a:r>
          </a:p>
          <a:p>
            <a:pPr rtl="0" lvl="0" indent="-368300" marL="457200">
              <a:spcBef>
                <a:spcPts val="0"/>
              </a:spcBef>
              <a:buClr>
                <a:schemeClr val="dk1"/>
              </a:buClr>
              <a:buSzPct val="100000"/>
              <a:buFont typeface="Arial"/>
              <a:buAutoNum type="arabicPeriod"/>
            </a:pPr>
            <a:r>
              <a:rPr sz="2200" lang="en"/>
              <a:t>Plan a path given the user inputs within 1 minute</a:t>
            </a:r>
          </a:p>
          <a:p>
            <a:pPr rtl="0" lvl="0" indent="-368300" marL="457200">
              <a:spcBef>
                <a:spcPts val="0"/>
              </a:spcBef>
              <a:buClr>
                <a:schemeClr val="dk1"/>
              </a:buClr>
              <a:buSzPct val="100000"/>
              <a:buFont typeface="Arial"/>
              <a:buAutoNum type="arabicPeriod"/>
            </a:pPr>
            <a:r>
              <a:rPr sz="2200" lang="en"/>
              <a:t>Report robot’s position to user interface once every 4 seconds</a:t>
            </a:r>
          </a:p>
          <a:p>
            <a:pPr rtl="0" lvl="0" indent="-368300" marL="457200">
              <a:spcBef>
                <a:spcPts val="0"/>
              </a:spcBef>
              <a:buClr>
                <a:schemeClr val="dk1"/>
              </a:buClr>
              <a:buSzPct val="100000"/>
              <a:buFont typeface="Arial"/>
              <a:buAutoNum type="arabicPeriod"/>
            </a:pPr>
            <a:r>
              <a:rPr sz="2200" lang="en"/>
              <a:t>Stop if an obstacle is detected within 1 meter</a:t>
            </a:r>
          </a:p>
          <a:p>
            <a:pPr rtl="0" lvl="0" indent="-368300" marL="457200">
              <a:spcBef>
                <a:spcPts val="0"/>
              </a:spcBef>
              <a:buClr>
                <a:schemeClr val="dk1"/>
              </a:buClr>
              <a:buSzPct val="100000"/>
              <a:buFont typeface="Arial"/>
              <a:buAutoNum type="arabicPeriod"/>
            </a:pPr>
            <a:r>
              <a:rPr sz="2200" lang="en"/>
              <a:t>Stop within 2 seconds of receiving an emergency stop command</a:t>
            </a:r>
          </a:p>
          <a:p>
            <a:pPr rtl="0" lvl="0" indent="0" marL="0">
              <a:spcBef>
                <a:spcPts val="0"/>
              </a:spcBef>
              <a:buNone/>
            </a:pPr>
            <a:r>
              <a:t/>
            </a:r>
            <a:endParaRPr sz="2200"/>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2" name="Shape 592"/>
        <p:cNvGrpSpPr/>
        <p:nvPr/>
      </p:nvGrpSpPr>
      <p:grpSpPr>
        <a:xfrm>
          <a:off y="0" x="0"/>
          <a:ext cy="0" cx="0"/>
          <a:chOff y="0" x="0"/>
          <a:chExt cy="0" cx="0"/>
        </a:xfrm>
      </p:grpSpPr>
      <p:sp>
        <p:nvSpPr>
          <p:cNvPr id="593" name="Shape 593"/>
          <p:cNvSpPr txBox="1"/>
          <p:nvPr>
            <p:ph type="title"/>
          </p:nvPr>
        </p:nvSpPr>
        <p:spPr>
          <a:xfrm>
            <a:off y="274633" x="170800"/>
            <a:ext cy="1143299" cx="8868000"/>
          </a:xfrm>
          <a:prstGeom prst="rect">
            <a:avLst/>
          </a:prstGeom>
        </p:spPr>
        <p:txBody>
          <a:bodyPr bIns="91425" rIns="91425" lIns="91425" tIns="91425" anchor="b" anchorCtr="0">
            <a:noAutofit/>
          </a:bodyPr>
          <a:lstStyle/>
          <a:p>
            <a:pPr rtl="0" lvl="0">
              <a:spcBef>
                <a:spcPts val="0"/>
              </a:spcBef>
              <a:buNone/>
            </a:pPr>
            <a:r>
              <a:rPr sz="3000" lang="en"/>
              <a:t>Mandatory Non-Functional (MNF) Requirements</a:t>
            </a:r>
          </a:p>
        </p:txBody>
      </p:sp>
      <p:sp>
        <p:nvSpPr>
          <p:cNvPr id="594" name="Shape 594"/>
          <p:cNvSpPr txBox="1"/>
          <p:nvPr>
            <p:ph idx="1" type="body"/>
          </p:nvPr>
        </p:nvSpPr>
        <p:spPr>
          <a:xfrm>
            <a:off y="1566033" x="457200"/>
            <a:ext cy="4819200" cx="8229600"/>
          </a:xfrm>
          <a:prstGeom prst="rect">
            <a:avLst/>
          </a:prstGeom>
        </p:spPr>
        <p:txBody>
          <a:bodyPr bIns="91425" rIns="91425" lIns="91425" tIns="91425" anchor="t" anchorCtr="0">
            <a:noAutofit/>
          </a:bodyPr>
          <a:lstStyle/>
          <a:p>
            <a:pPr rtl="0" lvl="0" indent="0" marL="0">
              <a:spcBef>
                <a:spcPts val="0"/>
              </a:spcBef>
              <a:buNone/>
            </a:pPr>
            <a:r>
              <a:rPr sz="2000" lang="en"/>
              <a:t>The system </a:t>
            </a:r>
            <a:r>
              <a:rPr b="1" sz="2000" lang="en"/>
              <a:t>shall</a:t>
            </a:r>
            <a:r>
              <a:rPr sz="2000" lang="en"/>
              <a:t>:</a:t>
            </a:r>
          </a:p>
          <a:p>
            <a:pPr rtl="0" lvl="0" indent="-355600" marL="457200">
              <a:spcBef>
                <a:spcPts val="0"/>
              </a:spcBef>
              <a:buClr>
                <a:schemeClr val="dk1"/>
              </a:buClr>
              <a:buSzPct val="90909"/>
              <a:buFont typeface="Arial"/>
              <a:buAutoNum type="arabicPeriod"/>
            </a:pPr>
            <a:r>
              <a:rPr sz="2200" lang="en"/>
              <a:t>Contain a reliable localization system</a:t>
            </a:r>
          </a:p>
          <a:p>
            <a:pPr rtl="0" lvl="0" indent="-368300" marL="457200">
              <a:spcBef>
                <a:spcPts val="0"/>
              </a:spcBef>
              <a:buClr>
                <a:schemeClr val="dk1"/>
              </a:buClr>
              <a:buSzPct val="100000"/>
              <a:buFont typeface="Arial"/>
              <a:buAutoNum type="arabicPeriod"/>
            </a:pPr>
            <a:r>
              <a:rPr sz="2200" lang="en"/>
              <a:t>Contain an accurate localization system</a:t>
            </a:r>
          </a:p>
          <a:p>
            <a:pPr rtl="0" lvl="0" indent="-368300" marL="457200">
              <a:spcBef>
                <a:spcPts val="0"/>
              </a:spcBef>
              <a:buClr>
                <a:schemeClr val="dk1"/>
              </a:buClr>
              <a:buSzPct val="100000"/>
              <a:buFont typeface="Arial"/>
              <a:buAutoNum type="arabicPeriod"/>
            </a:pPr>
            <a:r>
              <a:rPr sz="2200" lang="en"/>
              <a:t>Be operable by personnel of minimum work age in the US</a:t>
            </a:r>
          </a:p>
          <a:p>
            <a:pPr rtl="0" lvl="0" indent="-368300" marL="457200">
              <a:spcBef>
                <a:spcPts val="0"/>
              </a:spcBef>
              <a:buClr>
                <a:schemeClr val="dk1"/>
              </a:buClr>
              <a:buSzPct val="100000"/>
              <a:buFont typeface="Arial"/>
              <a:buAutoNum type="arabicPeriod"/>
            </a:pPr>
            <a:r>
              <a:rPr sz="2200" lang="en"/>
              <a:t>Have a relatively quick set-up time</a:t>
            </a:r>
          </a:p>
          <a:p>
            <a:pPr rtl="0" lvl="0" indent="-368300" marL="457200">
              <a:spcBef>
                <a:spcPts val="0"/>
              </a:spcBef>
              <a:buClr>
                <a:schemeClr val="dk1"/>
              </a:buClr>
              <a:buSzPct val="100000"/>
              <a:buFont typeface="Arial"/>
              <a:buAutoNum type="arabicPeriod"/>
            </a:pPr>
            <a:r>
              <a:rPr sz="2200" lang="en"/>
              <a:t>Save time required to paint fields</a:t>
            </a:r>
          </a:p>
          <a:p>
            <a:pPr rtl="0" lvl="0" indent="-368300" marL="457200">
              <a:spcBef>
                <a:spcPts val="0"/>
              </a:spcBef>
              <a:buClr>
                <a:schemeClr val="dk1"/>
              </a:buClr>
              <a:buSzPct val="100000"/>
              <a:buFont typeface="Arial"/>
              <a:buAutoNum type="arabicPeriod"/>
            </a:pPr>
            <a:r>
              <a:rPr sz="2200" lang="en"/>
              <a:t>Hold enough resources to complete a single task</a:t>
            </a:r>
          </a:p>
          <a:p>
            <a:pPr rtl="0" lvl="0" indent="-368300" marL="457200">
              <a:spcBef>
                <a:spcPts val="0"/>
              </a:spcBef>
              <a:buClr>
                <a:schemeClr val="dk1"/>
              </a:buClr>
              <a:buSzPct val="100000"/>
              <a:buFont typeface="Arial"/>
              <a:buAutoNum type="arabicPeriod"/>
            </a:pPr>
            <a:r>
              <a:rPr sz="2200" lang="en"/>
              <a:t>Consist of a small, lightweight platform</a:t>
            </a:r>
          </a:p>
          <a:p>
            <a:pPr rtl="0" lvl="0" indent="-368300" marL="457200">
              <a:spcBef>
                <a:spcPts val="0"/>
              </a:spcBef>
              <a:buClr>
                <a:schemeClr val="dk1"/>
              </a:buClr>
              <a:buSzPct val="100000"/>
              <a:buFont typeface="Arial"/>
              <a:buAutoNum type="arabicPeriod"/>
            </a:pPr>
            <a:r>
              <a:rPr sz="2200" lang="en"/>
              <a:t>Consume less or equal resources than current solution</a:t>
            </a:r>
          </a:p>
          <a:p>
            <a:pPr rtl="0" lvl="0" indent="0" marL="0">
              <a:spcBef>
                <a:spcPts val="0"/>
              </a:spcBef>
              <a:buNone/>
            </a:pPr>
            <a:r>
              <a:t/>
            </a:r>
            <a:endParaRPr sz="2000"/>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8" name="Shape 598"/>
        <p:cNvGrpSpPr/>
        <p:nvPr/>
      </p:nvGrpSpPr>
      <p:grpSpPr>
        <a:xfrm>
          <a:off y="0" x="0"/>
          <a:ext cy="0" cx="0"/>
          <a:chOff y="0" x="0"/>
          <a:chExt cy="0" cx="0"/>
        </a:xfrm>
      </p:grpSpPr>
      <p:sp>
        <p:nvSpPr>
          <p:cNvPr id="599" name="Shape 599"/>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sz="3000" lang="en"/>
              <a:t>MNF Performance Requirements</a:t>
            </a:r>
          </a:p>
        </p:txBody>
      </p:sp>
      <p:sp>
        <p:nvSpPr>
          <p:cNvPr id="600" name="Shape 600"/>
          <p:cNvSpPr txBox="1"/>
          <p:nvPr>
            <p:ph idx="1" type="body"/>
          </p:nvPr>
        </p:nvSpPr>
        <p:spPr>
          <a:xfrm>
            <a:off y="1621033" x="381000"/>
            <a:ext cy="5236799" cx="8657999"/>
          </a:xfrm>
          <a:prstGeom prst="rect">
            <a:avLst/>
          </a:prstGeom>
        </p:spPr>
        <p:txBody>
          <a:bodyPr bIns="91425" rIns="91425" lIns="91425" tIns="91425" anchor="t" anchorCtr="0">
            <a:noAutofit/>
          </a:bodyPr>
          <a:lstStyle/>
          <a:p>
            <a:pPr rtl="0" lvl="0" indent="0" marL="0">
              <a:spcBef>
                <a:spcPts val="0"/>
              </a:spcBef>
              <a:buNone/>
            </a:pPr>
            <a:r>
              <a:rPr sz="2400" lang="en"/>
              <a:t>The system </a:t>
            </a:r>
            <a:r>
              <a:rPr b="1" sz="2400" lang="en"/>
              <a:t>will</a:t>
            </a:r>
            <a:r>
              <a:rPr sz="2400" lang="en"/>
              <a:t>:</a:t>
            </a:r>
          </a:p>
          <a:p>
            <a:pPr rtl="0" lvl="0" indent="-368300" marL="457200">
              <a:spcBef>
                <a:spcPts val="0"/>
              </a:spcBef>
              <a:buClr>
                <a:schemeClr val="dk1"/>
              </a:buClr>
              <a:buSzPct val="100000"/>
              <a:buFont typeface="Arial"/>
              <a:buAutoNum type="arabicPeriod"/>
            </a:pPr>
            <a:r>
              <a:rPr sz="2200" lang="en"/>
              <a:t>Paint over the same path with 10cm of error deviation</a:t>
            </a:r>
          </a:p>
          <a:p>
            <a:pPr rtl="0" lvl="0" indent="-368300" marL="457200">
              <a:spcBef>
                <a:spcPts val="0"/>
              </a:spcBef>
              <a:buClr>
                <a:schemeClr val="dk1"/>
              </a:buClr>
              <a:buSzPct val="100000"/>
              <a:buFont typeface="Arial"/>
              <a:buAutoNum type="arabicPeriod"/>
            </a:pPr>
            <a:r>
              <a:rPr sz="2200" lang="en"/>
              <a:t>Paint within 5cm of its desired path</a:t>
            </a:r>
          </a:p>
          <a:p>
            <a:pPr rtl="0" lvl="0" indent="-368300" marL="457200">
              <a:spcBef>
                <a:spcPts val="0"/>
              </a:spcBef>
              <a:buClr>
                <a:schemeClr val="dk1"/>
              </a:buClr>
              <a:buSzPct val="100000"/>
              <a:buFont typeface="Arial"/>
              <a:buAutoNum type="arabicPeriod"/>
            </a:pPr>
            <a:r>
              <a:rPr sz="2200" lang="en"/>
              <a:t>Be operable by a 15 year old</a:t>
            </a:r>
          </a:p>
          <a:p>
            <a:pPr rtl="0" lvl="0" indent="-368300" marL="457200">
              <a:spcBef>
                <a:spcPts val="0"/>
              </a:spcBef>
              <a:buClr>
                <a:schemeClr val="dk1"/>
              </a:buClr>
              <a:buSzPct val="100000"/>
              <a:buFont typeface="Arial"/>
              <a:buAutoNum type="arabicPeriod"/>
            </a:pPr>
            <a:r>
              <a:rPr sz="2200" lang="en"/>
              <a:t>Have a set-up time of 5 minutes</a:t>
            </a:r>
          </a:p>
          <a:p>
            <a:pPr rtl="0" lvl="0" indent="-368300" marL="457200">
              <a:spcBef>
                <a:spcPts val="0"/>
              </a:spcBef>
              <a:buClr>
                <a:schemeClr val="dk1"/>
              </a:buClr>
              <a:buSzPct val="100000"/>
              <a:buFont typeface="Arial"/>
              <a:buAutoNum type="arabicPeriod"/>
            </a:pPr>
            <a:r>
              <a:rPr sz="2200" lang="en"/>
              <a:t>Spend 2 hours to paint a field</a:t>
            </a:r>
          </a:p>
          <a:p>
            <a:pPr rtl="0" lvl="0" indent="-368300" marL="457200">
              <a:spcBef>
                <a:spcPts val="0"/>
              </a:spcBef>
              <a:buClr>
                <a:schemeClr val="dk1"/>
              </a:buClr>
              <a:buSzPct val="100000"/>
              <a:buFont typeface="Arial"/>
              <a:buAutoNum type="arabicPeriod"/>
            </a:pPr>
            <a:r>
              <a:rPr sz="2200" lang="en"/>
              <a:t>Be capable of operating for 3 hours without replenishing resources</a:t>
            </a:r>
          </a:p>
          <a:p>
            <a:pPr rtl="0" lvl="0" indent="-368300" marL="457200">
              <a:spcBef>
                <a:spcPts val="0"/>
              </a:spcBef>
              <a:buClr>
                <a:schemeClr val="dk1"/>
              </a:buClr>
              <a:buSzPct val="100000"/>
              <a:buFont typeface="Arial"/>
              <a:buAutoNum type="arabicPeriod"/>
            </a:pPr>
            <a:r>
              <a:rPr sz="2200" lang="en"/>
              <a:t>Capable of being handled by 2 people</a:t>
            </a:r>
          </a:p>
          <a:p>
            <a:pPr rtl="0" lvl="0" indent="-368300" marL="457200">
              <a:spcBef>
                <a:spcPts val="0"/>
              </a:spcBef>
              <a:buClr>
                <a:schemeClr val="dk1"/>
              </a:buClr>
              <a:buSzPct val="100000"/>
              <a:buFont typeface="Arial"/>
              <a:buAutoNum type="arabicPeriod"/>
            </a:pPr>
            <a:r>
              <a:rPr sz="2200" lang="en"/>
              <a:t>Consume 324 oz. of paint per task</a:t>
            </a: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 name="Shape 604"/>
        <p:cNvGrpSpPr/>
        <p:nvPr/>
      </p:nvGrpSpPr>
      <p:grpSpPr>
        <a:xfrm>
          <a:off y="0" x="0"/>
          <a:ext cy="0" cx="0"/>
          <a:chOff y="0" x="0"/>
          <a:chExt cy="0" cx="0"/>
        </a:xfrm>
      </p:grpSpPr>
      <p:sp>
        <p:nvSpPr>
          <p:cNvPr id="605" name="Shape 605"/>
          <p:cNvSpPr txBox="1"/>
          <p:nvPr>
            <p:ph type="title"/>
          </p:nvPr>
        </p:nvSpPr>
        <p:spPr>
          <a:xfrm>
            <a:off y="274633" x="275900"/>
            <a:ext cy="1143299" cx="8789400"/>
          </a:xfrm>
          <a:prstGeom prst="rect">
            <a:avLst/>
          </a:prstGeom>
        </p:spPr>
        <p:txBody>
          <a:bodyPr bIns="91425" rIns="91425" lIns="91425" tIns="91425" anchor="b" anchorCtr="0">
            <a:noAutofit/>
          </a:bodyPr>
          <a:lstStyle/>
          <a:p>
            <a:pPr rtl="0" lvl="0">
              <a:spcBef>
                <a:spcPts val="0"/>
              </a:spcBef>
              <a:buNone/>
            </a:pPr>
            <a:r>
              <a:rPr sz="3000" lang="en"/>
              <a:t>Desirable Functional (DF) Requirements</a:t>
            </a:r>
          </a:p>
        </p:txBody>
      </p:sp>
      <p:sp>
        <p:nvSpPr>
          <p:cNvPr id="606" name="Shape 606"/>
          <p:cNvSpPr txBox="1"/>
          <p:nvPr>
            <p:ph idx="1" type="body"/>
          </p:nvPr>
        </p:nvSpPr>
        <p:spPr>
          <a:xfrm>
            <a:off y="1566033" x="457200"/>
            <a:ext cy="4819200" cx="8229600"/>
          </a:xfrm>
          <a:prstGeom prst="rect">
            <a:avLst/>
          </a:prstGeom>
        </p:spPr>
        <p:txBody>
          <a:bodyPr bIns="91425" rIns="91425" lIns="91425" tIns="91425" anchor="t" anchorCtr="0">
            <a:noAutofit/>
          </a:bodyPr>
          <a:lstStyle/>
          <a:p>
            <a:pPr rtl="0" lvl="0" indent="0" marL="0">
              <a:spcBef>
                <a:spcPts val="0"/>
              </a:spcBef>
              <a:buNone/>
            </a:pPr>
            <a:r>
              <a:rPr sz="2200" lang="en"/>
              <a:t>The system </a:t>
            </a:r>
            <a:r>
              <a:rPr b="1" sz="2200" lang="en"/>
              <a:t>shall</a:t>
            </a:r>
            <a:r>
              <a:rPr sz="2200" lang="en"/>
              <a:t>:</a:t>
            </a:r>
          </a:p>
          <a:p>
            <a:pPr rtl="0" lvl="0" indent="-368300" marL="457200">
              <a:spcBef>
                <a:spcPts val="0"/>
              </a:spcBef>
              <a:buClr>
                <a:schemeClr val="dk1"/>
              </a:buClr>
              <a:buSzPct val="100000"/>
              <a:buFont typeface="Arial"/>
              <a:buAutoNum type="arabicPeriod"/>
            </a:pPr>
            <a:r>
              <a:rPr sz="2200" lang="en"/>
              <a:t>Monitor the consumption of resources</a:t>
            </a:r>
          </a:p>
          <a:p>
            <a:pPr rtl="0" lvl="0" indent="-368300" marL="457200">
              <a:spcBef>
                <a:spcPts val="0"/>
              </a:spcBef>
              <a:buClr>
                <a:schemeClr val="dk1"/>
              </a:buClr>
              <a:buSzPct val="100000"/>
              <a:buFont typeface="Arial"/>
              <a:buAutoNum type="arabicPeriod"/>
            </a:pPr>
            <a:r>
              <a:rPr sz="2200" lang="en"/>
              <a:t>Plan the most time-efficient path to paint the field</a:t>
            </a:r>
          </a:p>
          <a:p>
            <a:pPr rtl="0" lvl="0" indent="-368300" marL="457200">
              <a:spcBef>
                <a:spcPts val="0"/>
              </a:spcBef>
              <a:buClr>
                <a:schemeClr val="dk1"/>
              </a:buClr>
              <a:buSzPct val="100000"/>
              <a:buFont typeface="Arial"/>
              <a:buAutoNum type="arabicPeriod"/>
            </a:pPr>
            <a:r>
              <a:rPr sz="2200" lang="en"/>
              <a:t>Report the robot’s current status to the user interface</a:t>
            </a:r>
          </a:p>
          <a:p>
            <a:pPr rtl="0" lvl="0" indent="-368300" marL="457200">
              <a:spcBef>
                <a:spcPts val="0"/>
              </a:spcBef>
              <a:buClr>
                <a:schemeClr val="dk1"/>
              </a:buClr>
              <a:buSzPct val="100000"/>
              <a:buFont typeface="Arial"/>
              <a:buAutoNum type="arabicPeriod"/>
            </a:pPr>
            <a:r>
              <a:rPr sz="2200" lang="en"/>
              <a:t>Paint complex graphic designs</a:t>
            </a:r>
          </a:p>
          <a:p>
            <a:pPr rtl="0" lvl="0" indent="-368300" marL="457200">
              <a:spcBef>
                <a:spcPts val="0"/>
              </a:spcBef>
              <a:buClr>
                <a:schemeClr val="dk1"/>
              </a:buClr>
              <a:buSzPct val="100000"/>
              <a:buFont typeface="Arial"/>
              <a:buAutoNum type="arabicPeriod"/>
            </a:pPr>
            <a:r>
              <a:rPr sz="2200" lang="en"/>
              <a:t>Paint graphics using multiple colors</a:t>
            </a:r>
          </a:p>
          <a:p>
            <a:pPr rtl="0" lvl="0" indent="-368300" marL="457200">
              <a:spcBef>
                <a:spcPts val="0"/>
              </a:spcBef>
              <a:buClr>
                <a:schemeClr val="dk1"/>
              </a:buClr>
              <a:buSzPct val="100000"/>
              <a:buFont typeface="Arial"/>
              <a:buAutoNum type="arabicPeriod"/>
            </a:pPr>
            <a:r>
              <a:rPr sz="2200" lang="en"/>
              <a:t>Move around obstacles</a:t>
            </a:r>
          </a:p>
          <a:p>
            <a:pPr rtl="0" lvl="0" indent="-368300" marL="457200">
              <a:spcBef>
                <a:spcPts val="0"/>
              </a:spcBef>
              <a:buClr>
                <a:schemeClr val="dk1"/>
              </a:buClr>
              <a:buSzPct val="100000"/>
              <a:buFont typeface="Arial"/>
              <a:buAutoNum type="arabicPeriod"/>
            </a:pPr>
            <a:r>
              <a:rPr sz="2200" lang="en"/>
              <a:t>Relocalize itself if it gets lost while performing its task</a:t>
            </a:r>
          </a:p>
          <a:p>
            <a:pPr rtl="0" lvl="0" indent="0" marL="0">
              <a:spcBef>
                <a:spcPts val="0"/>
              </a:spcBef>
              <a:buNone/>
            </a:pPr>
            <a:r>
              <a:t/>
            </a:r>
            <a:endParaRPr sz="2200"/>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0" name="Shape 610"/>
        <p:cNvGrpSpPr/>
        <p:nvPr/>
      </p:nvGrpSpPr>
      <p:grpSpPr>
        <a:xfrm>
          <a:off y="0" x="0"/>
          <a:ext cy="0" cx="0"/>
          <a:chOff y="0" x="0"/>
          <a:chExt cy="0" cx="0"/>
        </a:xfrm>
      </p:grpSpPr>
      <p:sp>
        <p:nvSpPr>
          <p:cNvPr id="611" name="Shape 611"/>
          <p:cNvSpPr txBox="1"/>
          <p:nvPr>
            <p:ph type="title"/>
          </p:nvPr>
        </p:nvSpPr>
        <p:spPr>
          <a:xfrm>
            <a:off y="274633" x="275900"/>
            <a:ext cy="1143299" cx="8789400"/>
          </a:xfrm>
          <a:prstGeom prst="rect">
            <a:avLst/>
          </a:prstGeom>
        </p:spPr>
        <p:txBody>
          <a:bodyPr bIns="91425" rIns="91425" lIns="91425" tIns="91425" anchor="b" anchorCtr="0">
            <a:noAutofit/>
          </a:bodyPr>
          <a:lstStyle/>
          <a:p>
            <a:pPr rtl="0" lvl="0">
              <a:spcBef>
                <a:spcPts val="0"/>
              </a:spcBef>
              <a:buNone/>
            </a:pPr>
            <a:r>
              <a:rPr sz="3000" lang="en"/>
              <a:t>Desirable Non-Functional (DNF) Requirements</a:t>
            </a:r>
          </a:p>
        </p:txBody>
      </p:sp>
      <p:sp>
        <p:nvSpPr>
          <p:cNvPr id="612" name="Shape 612"/>
          <p:cNvSpPr txBox="1"/>
          <p:nvPr>
            <p:ph idx="1" type="body"/>
          </p:nvPr>
        </p:nvSpPr>
        <p:spPr>
          <a:xfrm>
            <a:off y="1566033" x="457200"/>
            <a:ext cy="4819200" cx="8229600"/>
          </a:xfrm>
          <a:prstGeom prst="rect">
            <a:avLst/>
          </a:prstGeom>
        </p:spPr>
        <p:txBody>
          <a:bodyPr bIns="91425" rIns="91425" lIns="91425" tIns="91425" anchor="t" anchorCtr="0">
            <a:noAutofit/>
          </a:bodyPr>
          <a:lstStyle/>
          <a:p>
            <a:pPr rtl="0" lvl="0" indent="0" marL="0">
              <a:spcBef>
                <a:spcPts val="0"/>
              </a:spcBef>
              <a:buNone/>
            </a:pPr>
            <a:r>
              <a:rPr sz="2200" lang="en"/>
              <a:t>The system </a:t>
            </a:r>
            <a:r>
              <a:rPr b="1" sz="2200" lang="en"/>
              <a:t>shall</a:t>
            </a:r>
            <a:r>
              <a:rPr sz="2200" lang="en"/>
              <a:t>:</a:t>
            </a:r>
          </a:p>
          <a:p>
            <a:pPr rtl="0" lvl="0" indent="-368300" marL="457200">
              <a:spcBef>
                <a:spcPts val="0"/>
              </a:spcBef>
              <a:buClr>
                <a:schemeClr val="dk1"/>
              </a:buClr>
              <a:buSzPct val="100000"/>
              <a:buFont typeface="Arial"/>
              <a:buAutoNum type="arabicPeriod"/>
            </a:pPr>
            <a:r>
              <a:rPr sz="2200" lang="en"/>
              <a:t>Provide an affordable single solution</a:t>
            </a:r>
          </a:p>
          <a:p>
            <a:pPr rtl="0" lvl="0" indent="-368300" marL="457200">
              <a:spcBef>
                <a:spcPts val="0"/>
              </a:spcBef>
              <a:buClr>
                <a:schemeClr val="dk1"/>
              </a:buClr>
              <a:buSzPct val="100000"/>
              <a:buFont typeface="Arial"/>
              <a:buAutoNum type="arabicPeriod"/>
            </a:pPr>
            <a:r>
              <a:rPr sz="2200" lang="en"/>
              <a:t>Be operable using a mobile device</a:t>
            </a:r>
          </a:p>
          <a:p>
            <a:pPr rtl="0" lvl="0" indent="-368300" marL="457200">
              <a:spcBef>
                <a:spcPts val="0"/>
              </a:spcBef>
              <a:buClr>
                <a:schemeClr val="dk1"/>
              </a:buClr>
              <a:buSzPct val="100000"/>
              <a:buFont typeface="Arial"/>
              <a:buAutoNum type="arabicPeriod"/>
            </a:pPr>
            <a:r>
              <a:rPr sz="2200" lang="en"/>
              <a:t>Report its battery life, paint consumption, and current state to the user interface</a:t>
            </a:r>
          </a:p>
          <a:p>
            <a:pPr rtl="0" lvl="0" indent="-368300" marL="457200">
              <a:spcBef>
                <a:spcPts val="0"/>
              </a:spcBef>
              <a:buClr>
                <a:schemeClr val="dk1"/>
              </a:buClr>
              <a:buSzPct val="100000"/>
              <a:buFont typeface="Arial"/>
              <a:buAutoNum type="arabicPeriod"/>
            </a:pPr>
            <a:r>
              <a:rPr sz="2200" lang="en"/>
              <a:t>Be easily adaptable to other environments or fields</a:t>
            </a:r>
          </a:p>
          <a:p>
            <a:pPr rtl="0" lvl="0">
              <a:spcBef>
                <a:spcPts val="0"/>
              </a:spcBef>
              <a:buNone/>
            </a:pPr>
            <a:r>
              <a:t/>
            </a:r>
            <a:endParaRPr sz="2200"/>
          </a:p>
          <a:p>
            <a:pPr rtl="0" lvl="0" indent="0" marL="0">
              <a:spcBef>
                <a:spcPts val="0"/>
              </a:spcBef>
              <a:buNone/>
            </a:pPr>
            <a:r>
              <a:t/>
            </a:r>
            <a:endParaRPr sz="2200"/>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y="0" x="0"/>
          <a:ext cy="0" cx="0"/>
          <a:chOff y="0" x="0"/>
          <a:chExt cy="0" cx="0"/>
        </a:xfrm>
      </p:grpSpPr>
      <p:sp>
        <p:nvSpPr>
          <p:cNvPr id="617" name="Shape 617"/>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Stationary Command Station</a:t>
            </a:r>
          </a:p>
        </p:txBody>
      </p:sp>
      <p:pic>
        <p:nvPicPr>
          <p:cNvPr id="618" name="Shape 618"/>
          <p:cNvPicPr preferRelativeResize="0"/>
          <p:nvPr/>
        </p:nvPicPr>
        <p:blipFill>
          <a:blip r:embed="rId3">
            <a:alphaModFix/>
          </a:blip>
          <a:stretch>
            <a:fillRect/>
          </a:stretch>
        </p:blipFill>
        <p:spPr>
          <a:xfrm>
            <a:off y="2162733" x="2328925"/>
            <a:ext cy="2524224" cx="448615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y="0" x="0"/>
          <a:ext cy="0" cx="0"/>
          <a:chOff y="0" x="0"/>
          <a:chExt cy="0" cx="0"/>
        </a:xfrm>
      </p:grpSpPr>
      <p:sp>
        <p:nvSpPr>
          <p:cNvPr id="82" name="Shape 82"/>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83" name="Shape 83"/>
          <p:cNvPicPr preferRelativeResize="0"/>
          <p:nvPr/>
        </p:nvPicPr>
        <p:blipFill>
          <a:blip r:embed="rId3">
            <a:alphaModFix/>
          </a:blip>
          <a:stretch>
            <a:fillRect/>
          </a:stretch>
        </p:blipFill>
        <p:spPr>
          <a:xfrm>
            <a:off y="3068925" x="5742075"/>
            <a:ext cy="1977475" cx="2944725"/>
          </a:xfrm>
          <a:prstGeom prst="rect">
            <a:avLst/>
          </a:prstGeom>
          <a:noFill/>
          <a:ln>
            <a:noFill/>
          </a:ln>
        </p:spPr>
      </p:pic>
      <p:pic>
        <p:nvPicPr>
          <p:cNvPr id="84" name="Shape 84"/>
          <p:cNvPicPr preferRelativeResize="0"/>
          <p:nvPr/>
        </p:nvPicPr>
        <p:blipFill>
          <a:blip r:embed="rId4">
            <a:alphaModFix/>
          </a:blip>
          <a:stretch>
            <a:fillRect/>
          </a:stretch>
        </p:blipFill>
        <p:spPr>
          <a:xfrm>
            <a:off y="2398817" x="457200"/>
            <a:ext cy="3317675" cx="4980524"/>
          </a:xfrm>
          <a:prstGeom prst="rect">
            <a:avLst/>
          </a:prstGeom>
          <a:noFill/>
          <a:ln>
            <a:noFill/>
          </a:ln>
        </p:spPr>
      </p:pic>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2" name="Shape 622"/>
        <p:cNvGrpSpPr/>
        <p:nvPr/>
      </p:nvGrpSpPr>
      <p:grpSpPr>
        <a:xfrm>
          <a:off y="0" x="0"/>
          <a:ext cy="0" cx="0"/>
          <a:chOff y="0" x="0"/>
          <a:chExt cy="0" cx="0"/>
        </a:xfrm>
      </p:grpSpPr>
      <p:sp>
        <p:nvSpPr>
          <p:cNvPr id="623" name="Shape 623"/>
          <p:cNvSpPr txBox="1"/>
          <p:nvPr>
            <p:ph type="title"/>
          </p:nvPr>
        </p:nvSpPr>
        <p:spPr>
          <a:xfrm>
            <a:off y="274637" x="457200"/>
            <a:ext cy="1143299" cx="8229600"/>
          </a:xfrm>
          <a:prstGeom prst="rect">
            <a:avLst/>
          </a:prstGeom>
        </p:spPr>
        <p:txBody>
          <a:bodyPr bIns="91425" rIns="91425" lIns="91425" tIns="91425" anchor="b" anchorCtr="0">
            <a:noAutofit/>
          </a:bodyPr>
          <a:lstStyle/>
          <a:p>
            <a:pPr>
              <a:spcBef>
                <a:spcPts val="0"/>
              </a:spcBef>
              <a:buNone/>
            </a:pPr>
            <a:r>
              <a:rPr lang="en"/>
              <a:t>Power Systems Diagram</a:t>
            </a:r>
          </a:p>
        </p:txBody>
      </p:sp>
      <p:pic>
        <p:nvPicPr>
          <p:cNvPr id="624" name="Shape 624"/>
          <p:cNvPicPr preferRelativeResize="0"/>
          <p:nvPr/>
        </p:nvPicPr>
        <p:blipFill>
          <a:blip r:embed="rId3">
            <a:alphaModFix/>
          </a:blip>
          <a:stretch>
            <a:fillRect/>
          </a:stretch>
        </p:blipFill>
        <p:spPr>
          <a:xfrm>
            <a:off y="1670500" x="938950"/>
            <a:ext cy="4810125" cx="7400925"/>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y="0" x="0"/>
          <a:ext cy="0" cx="0"/>
          <a:chOff y="0" x="0"/>
          <a:chExt cy="0" cx="0"/>
        </a:xfrm>
      </p:grpSpPr>
      <p:sp>
        <p:nvSpPr>
          <p:cNvPr id="629" name="Shape 629"/>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Signals Systems Diagram</a:t>
            </a:r>
          </a:p>
        </p:txBody>
      </p:sp>
      <p:pic>
        <p:nvPicPr>
          <p:cNvPr id="630" name="Shape 630"/>
          <p:cNvPicPr preferRelativeResize="0"/>
          <p:nvPr/>
        </p:nvPicPr>
        <p:blipFill>
          <a:blip r:embed="rId3">
            <a:alphaModFix/>
          </a:blip>
          <a:stretch>
            <a:fillRect/>
          </a:stretch>
        </p:blipFill>
        <p:spPr>
          <a:xfrm>
            <a:off y="1905000" x="838200"/>
            <a:ext cy="3667125" cx="741997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y="0" x="0"/>
          <a:ext cy="0" cx="0"/>
          <a:chOff y="0" x="0"/>
          <a:chExt cy="0" cx="0"/>
        </a:xfrm>
      </p:grpSpPr>
      <p:sp>
        <p:nvSpPr>
          <p:cNvPr id="89" name="Shape 89"/>
          <p:cNvSpPr txBox="1"/>
          <p:nvPr>
            <p:ph type="title"/>
          </p:nvPr>
        </p:nvSpPr>
        <p:spPr>
          <a:xfrm>
            <a:off y="274637" x="457200"/>
            <a:ext cy="1143299" cx="8229600"/>
          </a:xfrm>
          <a:prstGeom prst="rect">
            <a:avLst/>
          </a:prstGeom>
        </p:spPr>
        <p:txBody>
          <a:bodyPr bIns="91425" rIns="91425" lIns="91425" tIns="91425" anchor="b" anchorCtr="0">
            <a:noAutofit/>
          </a:bodyPr>
          <a:lstStyle/>
          <a:p>
            <a:pPr rtl="0" lvl="0">
              <a:spcBef>
                <a:spcPts val="0"/>
              </a:spcBef>
              <a:buNone/>
            </a:pPr>
            <a:r>
              <a:rPr lang="en"/>
              <a:t>Use Case</a:t>
            </a:r>
          </a:p>
        </p:txBody>
      </p:sp>
      <p:pic>
        <p:nvPicPr>
          <p:cNvPr id="90" name="Shape 90"/>
          <p:cNvPicPr preferRelativeResize="0"/>
          <p:nvPr/>
        </p:nvPicPr>
        <p:blipFill>
          <a:blip r:embed="rId3">
            <a:alphaModFix/>
          </a:blip>
          <a:stretch>
            <a:fillRect/>
          </a:stretch>
        </p:blipFill>
        <p:spPr>
          <a:xfrm>
            <a:off y="2609500" x="457200"/>
            <a:ext cy="3020499" cx="4027324"/>
          </a:xfrm>
          <a:prstGeom prst="rect">
            <a:avLst/>
          </a:prstGeom>
          <a:noFill/>
          <a:ln>
            <a:noFill/>
          </a:ln>
        </p:spPr>
      </p:pic>
      <p:pic>
        <p:nvPicPr>
          <p:cNvPr id="91" name="Shape 91"/>
          <p:cNvPicPr preferRelativeResize="0"/>
          <p:nvPr/>
        </p:nvPicPr>
        <p:blipFill>
          <a:blip r:embed="rId4">
            <a:alphaModFix/>
          </a:blip>
          <a:stretch>
            <a:fillRect/>
          </a:stretch>
        </p:blipFill>
        <p:spPr>
          <a:xfrm>
            <a:off y="2609500" x="4659475"/>
            <a:ext cy="3020500" cx="402732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